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6858000" cy="9144000"/>
  <p:embeddedFontLst>
    <p:embeddedFont>
      <p:font typeface="Amatic SC"/>
      <p:regular r:id="rId29"/>
      <p:bold r:id="rId30"/>
    </p:embeddedFont>
    <p:embeddedFont>
      <p:font typeface="Source Code Pro"/>
      <p:regular r:id="rId31"/>
      <p:bold r:id="rId32"/>
    </p:embeddedFont>
    <p:embeddedFont>
      <p:font typeface="Coming Soon"/>
      <p:regular r:id="rId33"/>
    </p:embeddedFont>
    <p:embeddedFont>
      <p:font typeface="Love Ya Like A Sister"/>
      <p:regular r:id="rId34"/>
    </p:embeddedFont>
    <p:embeddedFont>
      <p:font typeface="Comfortaa"/>
      <p:regular r:id="rId35"/>
      <p:bold r:id="rId36"/>
    </p:embeddedFont>
    <p:embeddedFont>
      <p:font typeface="Questrial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8A7F78C-74AC-4520-B631-90234B0189C0}">
  <a:tblStyle styleId="{28A7F78C-74AC-4520-B631-90234B0189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AmaticSC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ourceCodePro-regular.fntdata"/><Relationship Id="rId30" Type="http://schemas.openxmlformats.org/officeDocument/2006/relationships/font" Target="fonts/AmaticSC-bold.fntdata"/><Relationship Id="rId11" Type="http://schemas.openxmlformats.org/officeDocument/2006/relationships/slide" Target="slides/slide5.xml"/><Relationship Id="rId33" Type="http://schemas.openxmlformats.org/officeDocument/2006/relationships/font" Target="fonts/ComingSoon-regular.fntdata"/><Relationship Id="rId10" Type="http://schemas.openxmlformats.org/officeDocument/2006/relationships/slide" Target="slides/slide4.xml"/><Relationship Id="rId32" Type="http://schemas.openxmlformats.org/officeDocument/2006/relationships/font" Target="fonts/SourceCodePro-bold.fntdata"/><Relationship Id="rId13" Type="http://schemas.openxmlformats.org/officeDocument/2006/relationships/slide" Target="slides/slide7.xml"/><Relationship Id="rId35" Type="http://schemas.openxmlformats.org/officeDocument/2006/relationships/font" Target="fonts/Comfortaa-regular.fntdata"/><Relationship Id="rId12" Type="http://schemas.openxmlformats.org/officeDocument/2006/relationships/slide" Target="slides/slide6.xml"/><Relationship Id="rId34" Type="http://schemas.openxmlformats.org/officeDocument/2006/relationships/font" Target="fonts/LoveYaLikeASister-regular.fntdata"/><Relationship Id="rId15" Type="http://schemas.openxmlformats.org/officeDocument/2006/relationships/slide" Target="slides/slide9.xml"/><Relationship Id="rId37" Type="http://schemas.openxmlformats.org/officeDocument/2006/relationships/font" Target="fonts/Questrial-regular.fntdata"/><Relationship Id="rId14" Type="http://schemas.openxmlformats.org/officeDocument/2006/relationships/slide" Target="slides/slide8.xml"/><Relationship Id="rId36" Type="http://schemas.openxmlformats.org/officeDocument/2006/relationships/font" Target="fonts/Comfortaa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ffe06283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ffe0628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1274b3197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41274b3197_0_9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1274b3197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1274b319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515649bce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2515649bce_0_2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15649bce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2515649bce_0_2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1274b319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41274b3197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515649bce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2515649bce_0_3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515649bce_0_3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515649bce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691d2c2f7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691d2c2f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515649bce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2515649bce_0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515649bce_0_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2515649bce_0_3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515649bce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2515649bce_0_3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ffe06283a_0_1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ffe06283a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Parent survey!</a:t>
            </a:r>
            <a:endParaRPr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ffe06283a_0_2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ffe06283a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Teaching to the whole child and focusing on SEL </a:t>
            </a:r>
            <a:endParaRPr b="1"/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Acceptance of diversity and seeing our difference as beautiful and special </a:t>
            </a:r>
            <a:endParaRPr b="1"/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US"/>
              <a:t>Growth mindset fostering independence and people who are curious about the world- life long learners!</a:t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1274b31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41274b319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691d2c2f7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691d2c2f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03374e159de5a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03374e159de5a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22867"/>
            <a:ext cx="8520600" cy="358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44061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2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2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2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2"/>
                </a:solidFill>
              </a:defRPr>
            </a:lvl5pPr>
            <a:lvl6pPr lvl="5" marL="45720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2"/>
                </a:solidFill>
              </a:defRPr>
            </a:lvl6pPr>
            <a:lvl7pPr lvl="6" marL="91440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2"/>
                </a:solidFill>
              </a:defRPr>
            </a:lvl7pPr>
            <a:lvl8pPr lvl="7" marL="137160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2"/>
                </a:solidFill>
              </a:defRPr>
            </a:lvl8pPr>
            <a:lvl9pPr lvl="8" marL="182880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ymbol"/>
              <a:buChar char="◻"/>
              <a:defRPr sz="2900">
                <a:solidFill>
                  <a:schemeClr val="dk1"/>
                </a:solidFill>
              </a:defRPr>
            </a:lvl1pPr>
            <a:lvl2pPr indent="-317500" lvl="1" marL="91440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⬜"/>
              <a:defRPr sz="2600">
                <a:solidFill>
                  <a:schemeClr val="dk1"/>
                </a:solidFill>
              </a:defRPr>
            </a:lvl2pPr>
            <a:lvl3pPr indent="-317500" lvl="2" marL="13716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 sz="2300">
                <a:solidFill>
                  <a:schemeClr val="dk1"/>
                </a:solidFill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</a:defRPr>
            </a:lvl5pPr>
            <a:lvl6pPr indent="-317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▪"/>
              <a:defRPr sz="1800">
                <a:solidFill>
                  <a:schemeClr val="dk1"/>
                </a:solidFill>
              </a:defRPr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▪"/>
              <a:defRPr sz="1800">
                <a:solidFill>
                  <a:schemeClr val="dk1"/>
                </a:solidFill>
              </a:defRPr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ymbol"/>
              <a:buChar char="▪"/>
              <a:defRPr sz="1800">
                <a:solidFill>
                  <a:schemeClr val="dk1"/>
                </a:solidFill>
              </a:defRPr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Noto Symbol"/>
              <a:buChar char="▪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609600" y="273050"/>
            <a:ext cx="8077200" cy="8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4200"/>
              <a:buNone/>
              <a:defRPr b="0"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chemeClr val="accent2"/>
          </a:solidFill>
          <a:ln cap="sq" cmpd="dbl" w="50800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100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800"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800"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ymbol"/>
              <a:buChar char="◻"/>
              <a:defRPr sz="2900">
                <a:solidFill>
                  <a:schemeClr val="dk1"/>
                </a:solidFill>
              </a:defRPr>
            </a:lvl1pPr>
            <a:lvl2pPr indent="-317500" lvl="1" marL="91440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⬜"/>
              <a:defRPr sz="2600">
                <a:solidFill>
                  <a:schemeClr val="dk1"/>
                </a:solidFill>
              </a:defRPr>
            </a:lvl2pPr>
            <a:lvl3pPr indent="-317500" lvl="2" marL="1371600" rtl="0" algn="l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■"/>
              <a:defRPr sz="2300">
                <a:solidFill>
                  <a:schemeClr val="dk1"/>
                </a:solidFill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400"/>
              <a:buFont typeface="Noto Symbol"/>
              <a:buChar char="■"/>
              <a:defRPr sz="2000">
                <a:solidFill>
                  <a:schemeClr val="dk1"/>
                </a:solidFill>
              </a:defRPr>
            </a:lvl5pPr>
            <a:lvl6pPr indent="-317500" lvl="5" marL="274320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▪"/>
              <a:defRPr sz="1800">
                <a:solidFill>
                  <a:schemeClr val="dk1"/>
                </a:solidFill>
              </a:defRPr>
            </a:lvl6pPr>
            <a:lvl7pPr indent="-3175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▪"/>
              <a:defRPr sz="1800">
                <a:solidFill>
                  <a:schemeClr val="dk1"/>
                </a:solidFill>
              </a:defRPr>
            </a:lvl7pPr>
            <a:lvl8pPr indent="-3175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ymbol"/>
              <a:buChar char="▪"/>
              <a:defRPr sz="1800">
                <a:solidFill>
                  <a:schemeClr val="dk1"/>
                </a:solidFill>
              </a:defRPr>
            </a:lvl8pPr>
            <a:lvl9pPr indent="-3175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Noto Symbol"/>
              <a:buChar char="▪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6096000" y="6248400"/>
            <a:ext cx="26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609600" y="6248400"/>
            <a:ext cx="5421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0" y="1271587"/>
            <a:ext cx="533400" cy="2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imes New Roman"/>
              <a:buNone/>
              <a:defRPr b="1" i="0" sz="1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-15240" y="-30347"/>
            <a:ext cx="4747200" cy="6900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6"/>
          <p:cNvSpPr txBox="1"/>
          <p:nvPr>
            <p:ph type="ctrTitle"/>
          </p:nvPr>
        </p:nvSpPr>
        <p:spPr>
          <a:xfrm>
            <a:off x="4732020" y="898843"/>
            <a:ext cx="4122300" cy="238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Questrial"/>
              <a:buNone/>
              <a:defRPr b="1" i="0" sz="6000" u="none" cap="none" strike="noStrike">
                <a:solidFill>
                  <a:srgbClr val="1F38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16"/>
          <p:cNvSpPr txBox="1"/>
          <p:nvPr>
            <p:ph idx="1" type="subTitle"/>
          </p:nvPr>
        </p:nvSpPr>
        <p:spPr>
          <a:xfrm>
            <a:off x="4732020" y="3602038"/>
            <a:ext cx="4122300" cy="165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Questrial"/>
              <a:buNone/>
              <a:defRPr b="1" i="0" sz="4400" u="none" cap="none" strike="noStrike">
                <a:solidFill>
                  <a:srgbClr val="1F38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7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Questrial"/>
              <a:buNone/>
              <a:defRPr b="1" i="0" sz="6000" u="none" cap="none" strike="noStrike">
                <a:solidFill>
                  <a:srgbClr val="1F38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Questrial"/>
              <a:buNone/>
              <a:defRPr b="1" i="0" sz="4400" u="none" cap="none" strike="noStrike">
                <a:solidFill>
                  <a:srgbClr val="1F38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Questrial"/>
              <a:buNone/>
              <a:defRPr b="1" i="0" sz="4400" u="none" cap="none" strike="noStrike">
                <a:solidFill>
                  <a:srgbClr val="1F38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629841" y="1681163"/>
            <a:ext cx="3868500" cy="82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2" type="body"/>
          </p:nvPr>
        </p:nvSpPr>
        <p:spPr>
          <a:xfrm>
            <a:off x="629841" y="2505075"/>
            <a:ext cx="3868500" cy="36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0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0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Questrial"/>
              <a:buNone/>
              <a:defRPr b="1" i="0" sz="4400" u="none" cap="none" strike="noStrike">
                <a:solidFill>
                  <a:srgbClr val="1F38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21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1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1070000"/>
            <a:ext cx="3538500" cy="47181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2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Questrial"/>
              <a:buNone/>
              <a:defRPr b="1" i="0" sz="3200" u="none" cap="none" strike="noStrike">
                <a:solidFill>
                  <a:srgbClr val="1F38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3"/>
          <p:cNvSpPr txBox="1"/>
          <p:nvPr>
            <p:ph idx="2" type="body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3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3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Questrial"/>
              <a:buNone/>
              <a:defRPr b="1" i="0" sz="3200" u="none" cap="none" strike="noStrike">
                <a:solidFill>
                  <a:srgbClr val="1F38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5" name="Google Shape;125;p24"/>
          <p:cNvSpPr/>
          <p:nvPr>
            <p:ph idx="2" type="pic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24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4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4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Questrial"/>
              <a:buNone/>
              <a:defRPr b="1" i="0" sz="4400" u="none" cap="none" strike="noStrike">
                <a:solidFill>
                  <a:srgbClr val="1F38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5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5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Questrial"/>
              <a:buNone/>
              <a:defRPr b="1" i="0" sz="4400" u="none" cap="none" strike="noStrike">
                <a:solidFill>
                  <a:srgbClr val="1F38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6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26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26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638233"/>
            <a:ext cx="3999900" cy="445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638233"/>
            <a:ext cx="3999900" cy="445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412467"/>
            <a:ext cx="85377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638233"/>
            <a:ext cx="85206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-7620" y="-10161"/>
            <a:ext cx="6294300" cy="6868200"/>
          </a:xfrm>
          <a:prstGeom prst="rect">
            <a:avLst/>
          </a:prstGeom>
          <a:blipFill rotWithShape="1">
            <a:blip r:embed="rId1">
              <a:alphaModFix amt="56000"/>
            </a:blip>
            <a:stretch>
              <a:fillRect b="-34379" l="-25659" r="0" t="-32998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Questrial"/>
              <a:buNone/>
              <a:defRPr b="1" i="0" sz="4400" u="none" cap="none" strike="noStrike">
                <a:solidFill>
                  <a:srgbClr val="1F38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phamlw.weebly.com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3.png"/><Relationship Id="rId8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hamlw.weebly.com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28.png"/><Relationship Id="rId6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5" Type="http://schemas.openxmlformats.org/officeDocument/2006/relationships/image" Target="../media/image29.png"/><Relationship Id="rId6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ezschoolpay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AA84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ctrTitle"/>
          </p:nvPr>
        </p:nvSpPr>
        <p:spPr>
          <a:xfrm>
            <a:off x="1061050" y="353800"/>
            <a:ext cx="7052100" cy="572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0">
              <a:solidFill>
                <a:srgbClr val="08A6DC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0">
              <a:solidFill>
                <a:srgbClr val="6FA8DC"/>
              </a:solidFill>
            </a:endParaRPr>
          </a:p>
        </p:txBody>
      </p:sp>
      <p:sp>
        <p:nvSpPr>
          <p:cNvPr id="147" name="Google Shape;147;p27"/>
          <p:cNvSpPr txBox="1"/>
          <p:nvPr>
            <p:ph idx="1" type="subTitle"/>
          </p:nvPr>
        </p:nvSpPr>
        <p:spPr>
          <a:xfrm>
            <a:off x="2052475" y="3184052"/>
            <a:ext cx="4824300" cy="112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rgbClr val="BF9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BF9000"/>
                </a:solidFill>
                <a:latin typeface="Amatic SC"/>
                <a:ea typeface="Amatic SC"/>
                <a:cs typeface="Amatic SC"/>
                <a:sym typeface="Amatic SC"/>
              </a:rPr>
              <a:t>2018-2019</a:t>
            </a:r>
            <a:endParaRPr sz="6000">
              <a:solidFill>
                <a:srgbClr val="BF9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3452700" y="150500"/>
            <a:ext cx="6779400" cy="10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back to school night clipart"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500" y="150500"/>
            <a:ext cx="6037200" cy="362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1792799" y="158800"/>
            <a:ext cx="5558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7200" u="none" cap="none" strike="noStrike">
                <a:solidFill>
                  <a:srgbClr val="6AA84F"/>
                </a:solidFill>
              </a:rPr>
              <a:t>Volunteering</a:t>
            </a:r>
            <a:endParaRPr b="0" sz="7200">
              <a:solidFill>
                <a:srgbClr val="6AA84F"/>
              </a:solidFill>
            </a:endParaRPr>
          </a:p>
        </p:txBody>
      </p:sp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347550" y="1104900"/>
            <a:ext cx="84489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4A86E8"/>
                </a:solidFill>
                <a:latin typeface="Comfortaa"/>
                <a:ea typeface="Comfortaa"/>
                <a:cs typeface="Comfortaa"/>
                <a:sym typeface="Comfortaa"/>
              </a:rPr>
              <a:t>Ways you can get involved:</a:t>
            </a:r>
            <a:endParaRPr b="1" sz="3000">
              <a:solidFill>
                <a:srgbClr val="4A86E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Prepare materials at home</a:t>
            </a:r>
            <a:endParaRPr sz="30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Prepare materials in the classroom</a:t>
            </a:r>
            <a:endParaRPr sz="30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Work with students in the classroom</a:t>
            </a:r>
            <a:endParaRPr sz="30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Chaperone field trip(s)</a:t>
            </a:r>
            <a:endParaRPr sz="30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6B26B"/>
                </a:solidFill>
                <a:latin typeface="Comfortaa"/>
                <a:ea typeface="Comfortaa"/>
                <a:cs typeface="Comfortaa"/>
                <a:sym typeface="Comfortaa"/>
              </a:rPr>
              <a:t>What you need:</a:t>
            </a:r>
            <a:endParaRPr b="1" sz="3000">
              <a:solidFill>
                <a:srgbClr val="F6B26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Volunteer form</a:t>
            </a:r>
            <a:endParaRPr sz="30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TB test (valid for up to 4 years)</a:t>
            </a:r>
            <a:endParaRPr sz="30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08597" lvl="0" marL="319087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ymbol"/>
              <a:buNone/>
            </a:pPr>
            <a:r>
              <a:t/>
            </a:r>
            <a:endParaRPr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i="0" sz="2500" u="none" cap="none" strike="noStrik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Donation - Free images on Pixabay" id="221" name="Google Shape;2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5800" y="3983575"/>
            <a:ext cx="4800900" cy="13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178406" y="1841700"/>
            <a:ext cx="4554000" cy="3174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Questrial"/>
                <a:ea typeface="Questrial"/>
                <a:cs typeface="Questrial"/>
                <a:sym typeface="Questrial"/>
              </a:rPr>
              <a:t>Our Goals</a:t>
            </a:r>
            <a:endParaRPr b="1" sz="26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1- Build school and family community  </a:t>
            </a:r>
            <a:endParaRPr sz="26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2- Support student learning</a:t>
            </a:r>
            <a:endParaRPr sz="26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3- </a:t>
            </a:r>
            <a:r>
              <a:rPr lang="en-US" sz="2600">
                <a:latin typeface="Questrial"/>
                <a:ea typeface="Questrial"/>
                <a:cs typeface="Questrial"/>
                <a:sym typeface="Questrial"/>
              </a:rPr>
              <a:t>Fundraise to help s</a:t>
            </a:r>
            <a:r>
              <a:rPr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upplement school resources</a:t>
            </a:r>
            <a:r>
              <a:rPr lang="en-US" sz="2600"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focusing on enrichment</a:t>
            </a:r>
            <a:endParaRPr sz="26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i="0" lang="en-US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4- Programs and resources for parents</a:t>
            </a:r>
            <a:endParaRPr sz="26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27" name="Google Shape;227;p37"/>
          <p:cNvSpPr txBox="1"/>
          <p:nvPr/>
        </p:nvSpPr>
        <p:spPr>
          <a:xfrm>
            <a:off x="878569" y="149350"/>
            <a:ext cx="7062000" cy="1605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Questrial"/>
                <a:ea typeface="Questrial"/>
                <a:cs typeface="Questrial"/>
                <a:sym typeface="Questrial"/>
              </a:rPr>
              <a:t>   Lakewood Lions PTA</a:t>
            </a:r>
            <a:endParaRPr b="1" sz="4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Questrial"/>
                <a:ea typeface="Questrial"/>
                <a:cs typeface="Questrial"/>
                <a:sym typeface="Questrial"/>
              </a:rPr>
              <a:t>   #lakewoodlionpta</a:t>
            </a:r>
            <a:endParaRPr b="1" sz="480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28" name="Google Shape;228;p37"/>
          <p:cNvPicPr preferRelativeResize="0"/>
          <p:nvPr/>
        </p:nvPicPr>
        <p:blipFill rotWithShape="1">
          <a:blip r:embed="rId3">
            <a:alphaModFix/>
          </a:blip>
          <a:srcRect b="59096" l="33307" r="33371" t="0"/>
          <a:stretch/>
        </p:blipFill>
        <p:spPr>
          <a:xfrm>
            <a:off x="5707463" y="2789175"/>
            <a:ext cx="2134500" cy="18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 txBox="1"/>
          <p:nvPr/>
        </p:nvSpPr>
        <p:spPr>
          <a:xfrm>
            <a:off x="0" y="5103050"/>
            <a:ext cx="9144000" cy="1771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Questrial"/>
                <a:ea typeface="Questrial"/>
                <a:cs typeface="Questrial"/>
                <a:sym typeface="Questrial"/>
              </a:rPr>
              <a:t>SAVE THE DATE</a:t>
            </a:r>
            <a:endParaRPr b="1" sz="2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Questrial"/>
                <a:ea typeface="Questrial"/>
                <a:cs typeface="Questrial"/>
                <a:sym typeface="Questrial"/>
              </a:rPr>
              <a:t>9/6 PTA Meeting @ 6:00pm in the Lakewood Staff Room </a:t>
            </a:r>
            <a:endParaRPr b="1" sz="2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Questrial"/>
                <a:ea typeface="Questrial"/>
                <a:cs typeface="Questrial"/>
                <a:sym typeface="Questrial"/>
              </a:rPr>
              <a:t>10/11 Lakewood’s Fun Run *Fundraising begins 10/1</a:t>
            </a:r>
            <a:endParaRPr b="1" sz="28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30" name="Google Shape;230;p37"/>
          <p:cNvSpPr txBox="1"/>
          <p:nvPr/>
        </p:nvSpPr>
        <p:spPr>
          <a:xfrm>
            <a:off x="5267813" y="1841688"/>
            <a:ext cx="3013800" cy="1035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Questrial"/>
                <a:ea typeface="Questrial"/>
                <a:cs typeface="Questrial"/>
                <a:sym typeface="Questrial"/>
              </a:rPr>
              <a:t>STAY CONNECTED w/ Facebook </a:t>
            </a:r>
            <a:endParaRPr b="1" sz="26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7200" u="none" cap="none" strike="noStrike">
                <a:solidFill>
                  <a:srgbClr val="6AA84F"/>
                </a:solidFill>
              </a:rPr>
              <a:t>Communication</a:t>
            </a:r>
            <a:endParaRPr b="0" sz="7200">
              <a:solidFill>
                <a:srgbClr val="6AA84F"/>
              </a:solidFill>
            </a:endParaRPr>
          </a:p>
        </p:txBody>
      </p:sp>
      <p:sp>
        <p:nvSpPr>
          <p:cNvPr id="236" name="Google Shape;236;p38"/>
          <p:cNvSpPr txBox="1"/>
          <p:nvPr>
            <p:ph idx="1" type="body"/>
          </p:nvPr>
        </p:nvSpPr>
        <p:spPr>
          <a:xfrm>
            <a:off x="457200" y="1362175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ClassDojo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Thursday Folder</a:t>
            </a:r>
            <a:endParaRPr sz="11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Room </a:t>
            </a: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w</a:t>
            </a:r>
            <a:r>
              <a:rPr i="0" lang="en-US" sz="30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indow</a:t>
            </a:r>
            <a:endParaRPr i="0" sz="11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Behavior tracker</a:t>
            </a:r>
            <a:endParaRPr sz="11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E-mail: </a:t>
            </a:r>
            <a:r>
              <a:rPr lang="en-US" sz="3000" u="non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ha</a:t>
            </a: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nh-nhi.pham@sesd.org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Website:</a:t>
            </a:r>
            <a:r>
              <a:rPr lang="en-US" sz="3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 http://phamlw.weebly.com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/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Clip Chart &amp; behavior tracker/</a:t>
            </a:r>
            <a:r>
              <a:rPr b="0" lang="en-US" sz="3000">
                <a:solidFill>
                  <a:srgbClr val="6D9EEB"/>
                </a:solidFill>
              </a:rPr>
              <a:t>tabla de clip de comportamiento </a:t>
            </a:r>
            <a:endParaRPr b="0" sz="3000">
              <a:solidFill>
                <a:srgbClr val="6D9EEB"/>
              </a:solidFill>
            </a:endParaRPr>
          </a:p>
        </p:txBody>
      </p:sp>
      <p:sp>
        <p:nvSpPr>
          <p:cNvPr id="242" name="Google Shape;242;p39"/>
          <p:cNvSpPr txBox="1"/>
          <p:nvPr>
            <p:ph idx="1" type="body"/>
          </p:nvPr>
        </p:nvSpPr>
        <p:spPr>
          <a:xfrm>
            <a:off x="311700" y="1476600"/>
            <a:ext cx="3999900" cy="49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mfortaa"/>
              <a:buChar char="-"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Behavior tracker will be colored in daily 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latin typeface="Comfortaa"/>
                <a:ea typeface="Comfortaa"/>
                <a:cs typeface="Comfortaa"/>
                <a:sym typeface="Comfortaa"/>
              </a:rPr>
              <a:t>* Please reach out to teacher with any questions or concerns</a:t>
            </a:r>
            <a:endParaRPr i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latin typeface="Comfortaa"/>
                <a:ea typeface="Comfortaa"/>
                <a:cs typeface="Comfortaa"/>
                <a:sym typeface="Comfortaa"/>
              </a:rPr>
              <a:t>Colors</a:t>
            </a:r>
            <a:endParaRPr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EA9999"/>
                </a:highlight>
                <a:latin typeface="Comfortaa"/>
                <a:ea typeface="Comfortaa"/>
                <a:cs typeface="Comfortaa"/>
                <a:sym typeface="Comfortaa"/>
              </a:rPr>
              <a:t>R</a:t>
            </a:r>
            <a:r>
              <a:rPr lang="en-US">
                <a:highlight>
                  <a:srgbClr val="F6B26B"/>
                </a:highlight>
                <a:latin typeface="Comfortaa"/>
                <a:ea typeface="Comfortaa"/>
                <a:cs typeface="Comfortaa"/>
                <a:sym typeface="Comfortaa"/>
              </a:rPr>
              <a:t>a</a:t>
            </a:r>
            <a:r>
              <a:rPr lang="en-US">
                <a:highlight>
                  <a:srgbClr val="FFE599"/>
                </a:highlight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US">
                <a:highlight>
                  <a:srgbClr val="93C47D"/>
                </a:highlight>
                <a:latin typeface="Comfortaa"/>
                <a:ea typeface="Comfortaa"/>
                <a:cs typeface="Comfortaa"/>
                <a:sym typeface="Comfortaa"/>
              </a:rPr>
              <a:t>n</a:t>
            </a:r>
            <a:r>
              <a:rPr lang="en-US">
                <a:highlight>
                  <a:srgbClr val="A4C2F4"/>
                </a:highlight>
                <a:latin typeface="Comfortaa"/>
                <a:ea typeface="Comfortaa"/>
                <a:cs typeface="Comfortaa"/>
                <a:sym typeface="Comfortaa"/>
              </a:rPr>
              <a:t>b</a:t>
            </a:r>
            <a:r>
              <a:rPr lang="en-US">
                <a:highlight>
                  <a:srgbClr val="B4A7D6"/>
                </a:highlight>
                <a:latin typeface="Comfortaa"/>
                <a:ea typeface="Comfortaa"/>
                <a:cs typeface="Comfortaa"/>
                <a:sym typeface="Comfortaa"/>
              </a:rPr>
              <a:t>o</a:t>
            </a:r>
            <a:r>
              <a:rPr lang="en-US">
                <a:highlight>
                  <a:srgbClr val="F4CCCC"/>
                </a:highlight>
                <a:latin typeface="Comfortaa"/>
                <a:ea typeface="Comfortaa"/>
                <a:cs typeface="Comfortaa"/>
                <a:sym typeface="Comfortaa"/>
              </a:rPr>
              <a:t>w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- You are a leader and are ready to make positive impact in the world!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6AA84F"/>
                </a:highlight>
                <a:latin typeface="Comfortaa"/>
                <a:ea typeface="Comfortaa"/>
                <a:cs typeface="Comfortaa"/>
                <a:sym typeface="Comfortaa"/>
              </a:rPr>
              <a:t>Green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- Trekking p the peak, you are making great choices!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6D9EEB"/>
                </a:highlight>
                <a:latin typeface="Comfortaa"/>
                <a:ea typeface="Comfortaa"/>
                <a:cs typeface="Comfortaa"/>
                <a:sym typeface="Comfortaa"/>
              </a:rPr>
              <a:t>Blue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- Explorer, you’re ready to learn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D966"/>
                </a:highlight>
                <a:latin typeface="Comfortaa"/>
                <a:ea typeface="Comfortaa"/>
                <a:cs typeface="Comfortaa"/>
                <a:sym typeface="Comfortaa"/>
              </a:rPr>
              <a:t>Yellow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- Slow path, slow it down think about what you can do better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White- Reflection, take some time at the calming corner to think about what you can do better.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43" name="Google Shape;243;p39"/>
          <p:cNvPicPr preferRelativeResize="0"/>
          <p:nvPr/>
        </p:nvPicPr>
        <p:blipFill rotWithShape="1">
          <a:blip r:embed="rId3">
            <a:alphaModFix/>
          </a:blip>
          <a:srcRect b="0" l="21073" r="25830" t="13020"/>
          <a:stretch/>
        </p:blipFill>
        <p:spPr>
          <a:xfrm>
            <a:off x="4801900" y="1406234"/>
            <a:ext cx="2069096" cy="5230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/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7200" u="none" cap="none" strike="noStrike">
                <a:solidFill>
                  <a:srgbClr val="6AA84F"/>
                </a:solidFill>
              </a:rPr>
              <a:t>Curriculum</a:t>
            </a:r>
            <a:endParaRPr b="0">
              <a:solidFill>
                <a:srgbClr val="6AA84F"/>
              </a:solidFill>
            </a:endParaRPr>
          </a:p>
        </p:txBody>
      </p:sp>
      <p:sp>
        <p:nvSpPr>
          <p:cNvPr id="249" name="Google Shape;249;p40"/>
          <p:cNvSpPr txBox="1"/>
          <p:nvPr/>
        </p:nvSpPr>
        <p:spPr>
          <a:xfrm>
            <a:off x="533400" y="1752600"/>
            <a:ext cx="6199800" cy="48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English </a:t>
            </a:r>
            <a:r>
              <a:rPr i="0" lang="en-US" sz="30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Language Arts</a:t>
            </a:r>
            <a:endParaRPr i="0" sz="30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Math</a:t>
            </a:r>
            <a:endParaRPr i="0" sz="30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Scienc</a:t>
            </a: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e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Social Studies</a:t>
            </a:r>
            <a:endParaRPr i="0" sz="30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SEL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Image result for curriculum puzzle clipart" id="250" name="Google Shape;25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650" y="292150"/>
            <a:ext cx="2455050" cy="25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/>
          <p:nvPr>
            <p:ph type="title"/>
          </p:nvPr>
        </p:nvSpPr>
        <p:spPr>
          <a:xfrm>
            <a:off x="212450" y="228600"/>
            <a:ext cx="8931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5500" u="none" cap="none" strike="noStrike">
                <a:solidFill>
                  <a:srgbClr val="6AA84F"/>
                </a:solidFill>
              </a:rPr>
              <a:t>Language Arts Curriculum</a:t>
            </a:r>
            <a:endParaRPr b="0" sz="5500">
              <a:solidFill>
                <a:srgbClr val="6AA84F"/>
              </a:solidFill>
            </a:endParaRPr>
          </a:p>
        </p:txBody>
      </p:sp>
      <p:pic>
        <p:nvPicPr>
          <p:cNvPr descr="reading.gif" id="256" name="Google Shape;25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9600" y="4853250"/>
            <a:ext cx="1570200" cy="17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1"/>
          <p:cNvSpPr txBox="1"/>
          <p:nvPr/>
        </p:nvSpPr>
        <p:spPr>
          <a:xfrm>
            <a:off x="502600" y="1219200"/>
            <a:ext cx="7388700" cy="42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Writing first and last name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Concepts of print  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Letter names and sounds 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CVC blending 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Sight words 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8" name="Google Shape;258;p41"/>
          <p:cNvSpPr txBox="1"/>
          <p:nvPr/>
        </p:nvSpPr>
        <p:spPr>
          <a:xfrm>
            <a:off x="4347225" y="1219200"/>
            <a:ext cx="4381500" cy="47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lang="en-US" sz="7200">
                <a:solidFill>
                  <a:srgbClr val="6AA84F"/>
                </a:solidFill>
              </a:rPr>
              <a:t>Sight Words</a:t>
            </a:r>
            <a:r>
              <a:rPr b="0" i="0" lang="en-US" sz="7200" u="none" cap="none" strike="noStrike">
                <a:solidFill>
                  <a:srgbClr val="6AA84F"/>
                </a:solidFill>
              </a:rPr>
              <a:t> </a:t>
            </a:r>
            <a:endParaRPr b="0" sz="7200">
              <a:solidFill>
                <a:srgbClr val="6AA84F"/>
              </a:solidFill>
            </a:endParaRPr>
          </a:p>
        </p:txBody>
      </p:sp>
      <p:sp>
        <p:nvSpPr>
          <p:cNvPr id="264" name="Google Shape;264;p42"/>
          <p:cNvSpPr txBox="1"/>
          <p:nvPr/>
        </p:nvSpPr>
        <p:spPr>
          <a:xfrm>
            <a:off x="612775" y="1533550"/>
            <a:ext cx="3918000" cy="22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1300"/>
              </a:spcBef>
              <a:spcAft>
                <a:spcPts val="60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65" name="Google Shape;265;p42"/>
          <p:cNvSpPr txBox="1"/>
          <p:nvPr/>
        </p:nvSpPr>
        <p:spPr>
          <a:xfrm>
            <a:off x="146550" y="1219200"/>
            <a:ext cx="7121400" cy="19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Sight words </a:t>
            </a:r>
            <a:r>
              <a:rPr lang="en-US" sz="2400">
                <a:solidFill>
                  <a:srgbClr val="F3737F"/>
                </a:solidFill>
                <a:latin typeface="Comfortaa"/>
                <a:ea typeface="Comfortaa"/>
                <a:cs typeface="Comfortaa"/>
                <a:sym typeface="Comfortaa"/>
              </a:rPr>
              <a:t>are</a:t>
            </a: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 words </a:t>
            </a:r>
            <a:r>
              <a:rPr lang="en-US" sz="2400">
                <a:solidFill>
                  <a:srgbClr val="F3737F"/>
                </a:solidFill>
                <a:latin typeface="Comfortaa"/>
                <a:ea typeface="Comfortaa"/>
                <a:cs typeface="Comfortaa"/>
                <a:sym typeface="Comfortaa"/>
              </a:rPr>
              <a:t>that we </a:t>
            </a: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memorize </a:t>
            </a:r>
            <a:r>
              <a:rPr lang="en-US" sz="2400">
                <a:solidFill>
                  <a:srgbClr val="F3737F"/>
                </a:solidFill>
                <a:latin typeface="Comfortaa"/>
                <a:ea typeface="Comfortaa"/>
                <a:cs typeface="Comfortaa"/>
                <a:sym typeface="Comfortaa"/>
              </a:rPr>
              <a:t>so that we can</a:t>
            </a: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 read quickly </a:t>
            </a:r>
            <a:r>
              <a:rPr lang="en-US" sz="2400">
                <a:solidFill>
                  <a:srgbClr val="F3737F"/>
                </a:solidFill>
                <a:latin typeface="Comfortaa"/>
                <a:ea typeface="Comfortaa"/>
                <a:cs typeface="Comfortaa"/>
                <a:sym typeface="Comfortaa"/>
              </a:rPr>
              <a:t>and</a:t>
            </a: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 better understand </a:t>
            </a:r>
            <a:r>
              <a:rPr lang="en-US" sz="2400">
                <a:solidFill>
                  <a:srgbClr val="F3737F"/>
                </a:solidFill>
                <a:latin typeface="Comfortaa"/>
                <a:ea typeface="Comfortaa"/>
                <a:cs typeface="Comfortaa"/>
                <a:sym typeface="Comfortaa"/>
              </a:rPr>
              <a:t>the</a:t>
            </a: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 stories </a:t>
            </a:r>
            <a:r>
              <a:rPr lang="en-US" sz="2400">
                <a:solidFill>
                  <a:srgbClr val="F3737F"/>
                </a:solidFill>
                <a:latin typeface="Comfortaa"/>
                <a:ea typeface="Comfortaa"/>
                <a:cs typeface="Comfortaa"/>
                <a:sym typeface="Comfortaa"/>
              </a:rPr>
              <a:t>that we are </a:t>
            </a: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reading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90000"/>
              </a:lnSpc>
              <a:spcBef>
                <a:spcPts val="1300"/>
              </a:spcBef>
              <a:spcAft>
                <a:spcPts val="60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66" name="Google Shape;26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8100" y="332471"/>
            <a:ext cx="1497950" cy="177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550" y="4730000"/>
            <a:ext cx="2266950" cy="175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0373" y="3600388"/>
            <a:ext cx="1497950" cy="231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6538" y="2855600"/>
            <a:ext cx="226695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45200" y="3593775"/>
            <a:ext cx="1889075" cy="232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28250" y="3313250"/>
            <a:ext cx="188595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7200" u="none" cap="none" strike="noStrike">
                <a:solidFill>
                  <a:srgbClr val="6AA84F"/>
                </a:solidFill>
              </a:rPr>
              <a:t>Math Curriculum </a:t>
            </a:r>
            <a:endParaRPr b="0" sz="7200">
              <a:solidFill>
                <a:srgbClr val="6AA84F"/>
              </a:solidFill>
            </a:endParaRPr>
          </a:p>
        </p:txBody>
      </p:sp>
      <p:sp>
        <p:nvSpPr>
          <p:cNvPr id="277" name="Google Shape;277;p43"/>
          <p:cNvSpPr txBox="1"/>
          <p:nvPr/>
        </p:nvSpPr>
        <p:spPr>
          <a:xfrm>
            <a:off x="612775" y="1533550"/>
            <a:ext cx="3918000" cy="22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1300"/>
              </a:spcBef>
              <a:spcAft>
                <a:spcPts val="60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78" name="Google Shape;278;p43"/>
          <p:cNvSpPr txBox="1"/>
          <p:nvPr/>
        </p:nvSpPr>
        <p:spPr>
          <a:xfrm>
            <a:off x="650300" y="985475"/>
            <a:ext cx="8078100" cy="47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Numbers 0-20</a:t>
            </a:r>
            <a:endParaRPr sz="28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1:1 Correspondence</a:t>
            </a:r>
            <a:endParaRPr sz="28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Add and subtract between 0 - 10</a:t>
            </a:r>
            <a:endParaRPr sz="28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Identify and describe the attributes of 2D and 3D shapes</a:t>
            </a:r>
            <a:endParaRPr sz="28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90000"/>
              </a:lnSpc>
              <a:spcBef>
                <a:spcPts val="1300"/>
              </a:spcBef>
              <a:spcAft>
                <a:spcPts val="600"/>
              </a:spcAft>
              <a:buNone/>
            </a:pPr>
            <a:r>
              <a:rPr lang="en-US" sz="28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Reasoning and problem solving</a:t>
            </a:r>
            <a:r>
              <a:rPr lang="en-US" sz="22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22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Image result for math clipart" id="279" name="Google Shape;2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675" y="1334425"/>
            <a:ext cx="234315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 txBox="1"/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7200" u="none" cap="none" strike="noStrike">
                <a:solidFill>
                  <a:srgbClr val="6AA84F"/>
                </a:solidFill>
              </a:rPr>
              <a:t>Questions?</a:t>
            </a:r>
            <a:endParaRPr b="0" sz="7200">
              <a:solidFill>
                <a:srgbClr val="6AA84F"/>
              </a:solidFill>
            </a:endParaRPr>
          </a:p>
        </p:txBody>
      </p:sp>
      <p:sp>
        <p:nvSpPr>
          <p:cNvPr id="285" name="Google Shape;285;p44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190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900" u="none" cap="none" strike="noStrike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319087" lvl="0" marL="319087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600" u="none" cap="none" strike="noStrike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319087" lvl="0" marL="319087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60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Thank you for coming!</a:t>
            </a:r>
            <a:endParaRPr sz="6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5"/>
          <p:cNvSpPr txBox="1"/>
          <p:nvPr>
            <p:ph type="title"/>
          </p:nvPr>
        </p:nvSpPr>
        <p:spPr>
          <a:xfrm>
            <a:off x="495298" y="2846150"/>
            <a:ext cx="8153400" cy="9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latin typeface="Love Ya Like A Sister"/>
                <a:ea typeface="Love Ya Like A Sister"/>
                <a:cs typeface="Love Ya Like A Sister"/>
                <a:sym typeface="Love Ya Like A Sister"/>
              </a:rPr>
              <a:t>EXTRA SLIDES about Curriculum</a:t>
            </a:r>
            <a:endParaRPr sz="960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04800" y="412467"/>
            <a:ext cx="85377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7200">
                <a:solidFill>
                  <a:srgbClr val="6AA84F"/>
                </a:solidFill>
              </a:rPr>
              <a:t>W</a:t>
            </a:r>
            <a:r>
              <a:rPr b="0" lang="en-US" sz="7200">
                <a:solidFill>
                  <a:srgbClr val="6AA84F"/>
                </a:solidFill>
              </a:rPr>
              <a:t>elcome!</a:t>
            </a:r>
            <a:endParaRPr b="0" sz="7200">
              <a:solidFill>
                <a:srgbClr val="6AA84F"/>
              </a:solidFill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426875" y="1796375"/>
            <a:ext cx="7318200" cy="41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Sign in 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Find your child’s desk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Write and draw a picture for your child while you wait! 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Image result for welcome bienvenidos clipart"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3000" y="241550"/>
            <a:ext cx="4497125" cy="224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/>
          <p:nvPr>
            <p:ph type="title"/>
          </p:nvPr>
        </p:nvSpPr>
        <p:spPr>
          <a:xfrm>
            <a:off x="324875" y="228600"/>
            <a:ext cx="84411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6500" u="none" cap="none" strike="noStrike">
                <a:solidFill>
                  <a:srgbClr val="1155CC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Science Curriculum</a:t>
            </a:r>
            <a:endParaRPr b="0" sz="6500">
              <a:solidFill>
                <a:srgbClr val="1155CC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96" name="Google Shape;296;p46"/>
          <p:cNvSpPr txBox="1"/>
          <p:nvPr>
            <p:ph idx="1" type="body"/>
          </p:nvPr>
        </p:nvSpPr>
        <p:spPr>
          <a:xfrm>
            <a:off x="612775" y="1676400"/>
            <a:ext cx="8153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ing Soon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Scientific Process 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ing Soon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5-Senses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ing Soon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Land forms, water, air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ing Soon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Life cycles of </a:t>
            </a:r>
            <a:r>
              <a:rPr lang="en-US" sz="3000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plants &amp; animals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ing Soon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Structure and physiology in plants and animals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ing Soon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Weather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31908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i="0" sz="3000" u="none" cap="none" strike="noStrike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science.gif" id="297" name="Google Shape;29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3075" y="1161575"/>
            <a:ext cx="1542900" cy="18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/>
          <p:nvPr>
            <p:ph type="title"/>
          </p:nvPr>
        </p:nvSpPr>
        <p:spPr>
          <a:xfrm>
            <a:off x="176900" y="288325"/>
            <a:ext cx="8640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5500" u="none" cap="none" strike="noStrike">
                <a:solidFill>
                  <a:srgbClr val="1155CC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Social Studies Curriculum</a:t>
            </a:r>
            <a:endParaRPr b="0" sz="5500">
              <a:solidFill>
                <a:srgbClr val="1155CC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303" name="Google Shape;303;p47"/>
          <p:cNvSpPr txBox="1"/>
          <p:nvPr>
            <p:ph idx="1" type="body"/>
          </p:nvPr>
        </p:nvSpPr>
        <p:spPr>
          <a:xfrm>
            <a:off x="357550" y="1523850"/>
            <a:ext cx="63381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ing Soon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Citizenship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ing Soon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Community helpers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ing Soon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National celebrations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ing Soon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Famous Americans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ing Soon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U.S. symbols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social studies.jpg" id="304" name="Google Shape;30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62450" y="4215900"/>
            <a:ext cx="4482300" cy="21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/>
          <p:nvPr>
            <p:ph type="title"/>
          </p:nvPr>
        </p:nvSpPr>
        <p:spPr>
          <a:xfrm>
            <a:off x="75025" y="152400"/>
            <a:ext cx="8611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6500" u="none" cap="none" strike="noStrike">
                <a:solidFill>
                  <a:srgbClr val="1155CC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Additional Curriculum</a:t>
            </a:r>
            <a:endParaRPr b="0" sz="6500">
              <a:solidFill>
                <a:srgbClr val="1155CC"/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310" name="Google Shape;310;p48"/>
          <p:cNvSpPr txBox="1"/>
          <p:nvPr>
            <p:ph idx="1" type="body"/>
          </p:nvPr>
        </p:nvSpPr>
        <p:spPr>
          <a:xfrm>
            <a:off x="457200" y="16002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ing Soon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Starting Arts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*</a:t>
            </a:r>
            <a:r>
              <a:rPr i="0" lang="en-US" sz="3000" u="none" cap="none" strike="noStrike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Dance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*</a:t>
            </a:r>
            <a:r>
              <a:rPr i="0" lang="en-US" sz="3000" u="none" cap="none" strike="noStrike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Theater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*</a:t>
            </a:r>
            <a:r>
              <a:rPr i="0" lang="en-US" sz="3000" u="none" cap="none" strike="noStrike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Music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ing Soon"/>
              <a:buChar char="-"/>
            </a:pPr>
            <a:r>
              <a:rPr lang="en-US" sz="3000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Project Cornerstone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ing Soon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P.E.</a:t>
            </a:r>
            <a:endParaRPr i="0" sz="3000" u="none" cap="none" strike="noStrike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ing Soon"/>
              <a:buChar char="-"/>
            </a:pPr>
            <a:r>
              <a:rPr lang="en-US" sz="3000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PlayWorks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ing Soon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ing Soon"/>
                <a:ea typeface="Coming Soon"/>
                <a:cs typeface="Coming Soon"/>
                <a:sym typeface="Coming Soon"/>
              </a:rPr>
              <a:t>Field trips</a:t>
            </a:r>
            <a:endParaRPr sz="3000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-212407" lvl="0" marL="31908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ymbol"/>
              <a:buNone/>
            </a:pPr>
            <a:r>
              <a:t/>
            </a:r>
            <a:endParaRPr i="0" sz="3000" u="none" cap="none" strike="noStrike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rgbClr val="434343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descr="arts.jpg" id="311" name="Google Shape;31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1975" y="1421678"/>
            <a:ext cx="1949400" cy="1745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eld trip.jpg" id="312" name="Google Shape;31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1725" y="3119401"/>
            <a:ext cx="1895100" cy="20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278550" y="240125"/>
            <a:ext cx="3398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7200" u="none" cap="none" strike="noStrike">
                <a:solidFill>
                  <a:srgbClr val="6AA84F"/>
                </a:solidFill>
              </a:rPr>
              <a:t>Agenda</a:t>
            </a:r>
            <a:endParaRPr b="0" sz="7200">
              <a:solidFill>
                <a:srgbClr val="6AA84F"/>
              </a:solidFill>
            </a:endParaRPr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405300" y="1483000"/>
            <a:ext cx="43611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About Me				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Housekeeping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i="0" lang="en-US" sz="30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Homework</a:t>
            </a:r>
            <a:endParaRPr i="0" sz="30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Volunteering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Communication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Curriculum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-"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Questions?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6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Reminder - Free images on Pixabay"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450" y="1230724"/>
            <a:ext cx="3881750" cy="41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210525" y="320333"/>
            <a:ext cx="3150600" cy="997500"/>
          </a:xfrm>
          <a:prstGeom prst="rect">
            <a:avLst/>
          </a:prstGeom>
          <a:solidFill>
            <a:srgbClr val="6AA84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Meet your teacher! </a:t>
            </a:r>
            <a:endParaRPr/>
          </a:p>
        </p:txBody>
      </p:sp>
      <p:sp>
        <p:nvSpPr>
          <p:cNvPr id="169" name="Google Shape;169;p30"/>
          <p:cNvSpPr txBox="1"/>
          <p:nvPr/>
        </p:nvSpPr>
        <p:spPr>
          <a:xfrm>
            <a:off x="1652575" y="2372933"/>
            <a:ext cx="56325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0"/>
          <p:cNvSpPr txBox="1"/>
          <p:nvPr>
            <p:ph idx="4294967295" type="body"/>
          </p:nvPr>
        </p:nvSpPr>
        <p:spPr>
          <a:xfrm>
            <a:off x="213700" y="1202200"/>
            <a:ext cx="4545300" cy="445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Hanh-Nhi Pham 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SJSU 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San Jose 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7th year in education 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Vegan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511850" y="6042250"/>
            <a:ext cx="68676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https://phamlw.weebly.com</a:t>
            </a:r>
            <a:endParaRPr sz="3600"/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8125" y="320325"/>
            <a:ext cx="4075049" cy="305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5375" y="3494788"/>
            <a:ext cx="1672225" cy="242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8975" y="3494800"/>
            <a:ext cx="3233357" cy="24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210525" y="320333"/>
            <a:ext cx="3150600" cy="997500"/>
          </a:xfrm>
          <a:prstGeom prst="rect">
            <a:avLst/>
          </a:prstGeom>
          <a:solidFill>
            <a:srgbClr val="6AA84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I’m here </a:t>
            </a:r>
            <a:endParaRPr/>
          </a:p>
        </p:txBody>
      </p:sp>
      <p:sp>
        <p:nvSpPr>
          <p:cNvPr id="180" name="Google Shape;180;p31"/>
          <p:cNvSpPr txBox="1"/>
          <p:nvPr/>
        </p:nvSpPr>
        <p:spPr>
          <a:xfrm>
            <a:off x="3739250" y="441800"/>
            <a:ext cx="51006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1800">
                <a:solidFill>
                  <a:srgbClr val="888888"/>
                </a:solidFill>
                <a:latin typeface="Comfortaa"/>
                <a:ea typeface="Comfortaa"/>
                <a:cs typeface="Comfortaa"/>
                <a:sym typeface="Comfortaa"/>
              </a:rPr>
              <a:t>Remember one thing. That you should not leave the earth until you have made it a little more beautiful, a little lovelier, a little more loving."- Osho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1" name="Google Shape;181;p31"/>
          <p:cNvSpPr txBox="1"/>
          <p:nvPr>
            <p:ph idx="4294967295" type="body"/>
          </p:nvPr>
        </p:nvSpPr>
        <p:spPr>
          <a:xfrm>
            <a:off x="2430050" y="6046150"/>
            <a:ext cx="38997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“I don’t know it, </a:t>
            </a:r>
            <a:r>
              <a:rPr b="1" lang="en-US" sz="3600">
                <a:latin typeface="Comfortaa"/>
                <a:ea typeface="Comfortaa"/>
                <a:cs typeface="Comfortaa"/>
                <a:sym typeface="Comfortaa"/>
              </a:rPr>
              <a:t>yet.</a:t>
            </a: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”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550" y="3618733"/>
            <a:ext cx="2359000" cy="305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954" y="4330510"/>
            <a:ext cx="3571125" cy="18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3351" y="1614488"/>
            <a:ext cx="2538126" cy="170753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1"/>
          <p:cNvSpPr txBox="1"/>
          <p:nvPr/>
        </p:nvSpPr>
        <p:spPr>
          <a:xfrm>
            <a:off x="3212250" y="1723325"/>
            <a:ext cx="3309600" cy="13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“She just won’t stop talking but she’s trying!”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6" name="Google Shape;186;p31"/>
          <p:cNvSpPr txBox="1"/>
          <p:nvPr>
            <p:ph idx="4294967295" type="body"/>
          </p:nvPr>
        </p:nvSpPr>
        <p:spPr>
          <a:xfrm>
            <a:off x="1285050" y="3670988"/>
            <a:ext cx="38997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Be kind to all kinds 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7" name="Google Shape;187;p31"/>
          <p:cNvPicPr preferRelativeResize="0"/>
          <p:nvPr/>
        </p:nvPicPr>
        <p:blipFill rotWithShape="1">
          <a:blip r:embed="rId6">
            <a:alphaModFix/>
          </a:blip>
          <a:srcRect b="0" l="0" r="30819" t="0"/>
          <a:stretch/>
        </p:blipFill>
        <p:spPr>
          <a:xfrm>
            <a:off x="419125" y="1364075"/>
            <a:ext cx="2538125" cy="22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278550" y="240125"/>
            <a:ext cx="61491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lang="en-US" sz="6000">
                <a:solidFill>
                  <a:srgbClr val="6AA84F"/>
                </a:solidFill>
              </a:rPr>
              <a:t>Housekeeping</a:t>
            </a:r>
            <a:endParaRPr b="0" sz="6000">
              <a:solidFill>
                <a:srgbClr val="6AA84F"/>
              </a:solidFill>
            </a:endParaRPr>
          </a:p>
        </p:txBody>
      </p:sp>
      <p:sp>
        <p:nvSpPr>
          <p:cNvPr id="193" name="Google Shape;193;p32"/>
          <p:cNvSpPr txBox="1"/>
          <p:nvPr/>
        </p:nvSpPr>
        <p:spPr>
          <a:xfrm>
            <a:off x="456325" y="1421150"/>
            <a:ext cx="8266200" cy="49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94" name="Google Shape;194;p32"/>
          <p:cNvGraphicFramePr/>
          <p:nvPr/>
        </p:nvGraphicFramePr>
        <p:xfrm>
          <a:off x="691725" y="161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{28A7F78C-74AC-4520-B631-90234B0189C0}</a:tableStyleId>
              </a:tblPr>
              <a:tblGrid>
                <a:gridCol w="3838975"/>
                <a:gridCol w="38389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Schedule</a:t>
                      </a:r>
                      <a:endParaRPr sz="1800">
                        <a:solidFill>
                          <a:srgbClr val="66666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FCE5C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Food</a:t>
                      </a:r>
                      <a:endParaRPr sz="1800">
                        <a:solidFill>
                          <a:srgbClr val="66666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solidFill>
                      <a:srgbClr val="D9D2E9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800"/>
                        <a:buFont typeface="Comfortaa"/>
                        <a:buChar char="●"/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Full day starts </a:t>
                      </a:r>
                      <a:endParaRPr sz="1800">
                        <a:solidFill>
                          <a:srgbClr val="66666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Monday, October 2nd </a:t>
                      </a:r>
                      <a:endParaRPr sz="1800">
                        <a:solidFill>
                          <a:srgbClr val="66666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8:00-2:10</a:t>
                      </a:r>
                      <a:endParaRPr sz="1800">
                        <a:solidFill>
                          <a:srgbClr val="66666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429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800"/>
                        <a:buFont typeface="Comfortaa"/>
                        <a:buChar char="●"/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Every Friday dismissal is at 12:30</a:t>
                      </a:r>
                      <a:endParaRPr sz="1800">
                        <a:solidFill>
                          <a:srgbClr val="66666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429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800"/>
                        <a:buFont typeface="Comfortaa"/>
                        <a:buChar char="●"/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Teacher learning days dismissal is at 12:30</a:t>
                      </a:r>
                      <a:endParaRPr sz="1800">
                        <a:solidFill>
                          <a:srgbClr val="66666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429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800"/>
                        <a:buFont typeface="Comfortaa"/>
                        <a:buChar char="●"/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Students will be in the office if you arrive 5 minutes or later for pick up </a:t>
                      </a:r>
                      <a:endParaRPr sz="1800">
                        <a:solidFill>
                          <a:srgbClr val="66666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66666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800"/>
                        <a:buFont typeface="Comfortaa"/>
                        <a:buChar char="●"/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Lunch begins Monday, October 2nd </a:t>
                      </a:r>
                      <a:endParaRPr sz="1800">
                        <a:solidFill>
                          <a:srgbClr val="66666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429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800"/>
                        <a:buFont typeface="Comfortaa"/>
                        <a:buChar char="●"/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Students can bring healthy cold lunches or buy hot lunches from school </a:t>
                      </a:r>
                      <a:endParaRPr sz="1800">
                        <a:solidFill>
                          <a:srgbClr val="66666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42900" lvl="0" marL="4572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800"/>
                        <a:buFont typeface="Comfortaa"/>
                        <a:buChar char="●"/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Hot lunches can be accessed at: </a:t>
                      </a:r>
                      <a:r>
                        <a:rPr i="1" lang="en-US" sz="1800" u="sng">
                          <a:solidFill>
                            <a:srgbClr val="66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  <a:hlinkClick r:id="rId3"/>
                        </a:rPr>
                        <a:t>www.EZSchoolPay.com</a:t>
                      </a:r>
                      <a:endParaRPr sz="1800">
                        <a:solidFill>
                          <a:srgbClr val="66666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-342900" lvl="0" marL="457200" rtl="0">
                        <a:lnSpc>
                          <a:spcPct val="90000"/>
                        </a:lnSpc>
                        <a:spcBef>
                          <a:spcPts val="1300"/>
                        </a:spcBef>
                        <a:spcAft>
                          <a:spcPts val="600"/>
                        </a:spcAft>
                        <a:buClr>
                          <a:srgbClr val="666666"/>
                        </a:buClr>
                        <a:buSzPts val="1800"/>
                        <a:buFont typeface="Comfortaa"/>
                        <a:buChar char="●"/>
                      </a:pPr>
                      <a:r>
                        <a:rPr lang="en-US" sz="1800">
                          <a:solidFill>
                            <a:srgbClr val="666666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Money can be turned in online or at the office </a:t>
                      </a:r>
                      <a:endParaRPr sz="1800">
                        <a:solidFill>
                          <a:srgbClr val="666666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612648" y="201750"/>
            <a:ext cx="8153400" cy="9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6000">
                <a:solidFill>
                  <a:srgbClr val="6AA84F"/>
                </a:solidFill>
              </a:rPr>
              <a:t>Upcoming Dates</a:t>
            </a:r>
            <a:endParaRPr b="0" sz="6000">
              <a:solidFill>
                <a:srgbClr val="6AA84F"/>
              </a:solidFill>
            </a:endParaRPr>
          </a:p>
        </p:txBody>
      </p:sp>
      <p:sp>
        <p:nvSpPr>
          <p:cNvPr id="200" name="Google Shape;200;p33"/>
          <p:cNvSpPr txBox="1"/>
          <p:nvPr>
            <p:ph idx="1" type="body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7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9/13</a:t>
            </a:r>
            <a:r>
              <a:rPr b="1"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b="1" lang="en-US" sz="3000">
                <a:solidFill>
                  <a:srgbClr val="F6B26B"/>
                </a:solidFill>
                <a:latin typeface="Comfortaa"/>
                <a:ea typeface="Comfortaa"/>
                <a:cs typeface="Comfortaa"/>
                <a:sym typeface="Comfortaa"/>
              </a:rPr>
              <a:t>6-7pm</a:t>
            </a: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Family reading night 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7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9/24-9/28</a:t>
            </a:r>
            <a:r>
              <a:rPr b="1"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US" sz="3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Parent Conferences</a:t>
            </a:r>
            <a:endParaRPr sz="3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7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9/27</a:t>
            </a: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US" sz="3000">
                <a:solidFill>
                  <a:srgbClr val="F6B26B"/>
                </a:solidFill>
                <a:latin typeface="Comfortaa"/>
                <a:ea typeface="Comfortaa"/>
                <a:cs typeface="Comfortaa"/>
                <a:sym typeface="Comfortaa"/>
              </a:rPr>
              <a:t>6-7 pm</a:t>
            </a: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First PTA meeting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1944525" y="0"/>
            <a:ext cx="5663100" cy="9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7200">
                <a:solidFill>
                  <a:srgbClr val="6AA84F"/>
                </a:solidFill>
              </a:rPr>
              <a:t>Conferences</a:t>
            </a:r>
            <a:endParaRPr b="0" sz="7200">
              <a:solidFill>
                <a:srgbClr val="6AA84F"/>
              </a:solidFill>
            </a:endParaRPr>
          </a:p>
        </p:txBody>
      </p:sp>
      <p:sp>
        <p:nvSpPr>
          <p:cNvPr id="206" name="Google Shape;206;p34"/>
          <p:cNvSpPr txBox="1"/>
          <p:nvPr/>
        </p:nvSpPr>
        <p:spPr>
          <a:xfrm>
            <a:off x="0" y="1189800"/>
            <a:ext cx="9144000" cy="24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6FA8DC"/>
                </a:solidFill>
                <a:latin typeface="Comfortaa"/>
                <a:ea typeface="Comfortaa"/>
                <a:cs typeface="Comfortaa"/>
                <a:sym typeface="Comfortaa"/>
              </a:rPr>
              <a:t>September 24th - September 28th</a:t>
            </a:r>
            <a:endParaRPr b="1" sz="3400">
              <a:solidFill>
                <a:srgbClr val="6FA8D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Report Cards will not be given during conferences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Report Cards are given 3 times a year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6B26B"/>
                </a:solidFill>
                <a:latin typeface="Comfortaa"/>
                <a:ea typeface="Comfortaa"/>
                <a:cs typeface="Comfortaa"/>
                <a:sym typeface="Comfortaa"/>
              </a:rPr>
              <a:t>*</a:t>
            </a:r>
            <a:r>
              <a:rPr b="1" lang="en-US" sz="3200">
                <a:solidFill>
                  <a:srgbClr val="F6B26B"/>
                </a:solidFill>
                <a:latin typeface="Comfortaa"/>
                <a:ea typeface="Comfortaa"/>
                <a:cs typeface="Comfortaa"/>
                <a:sym typeface="Comfortaa"/>
              </a:rPr>
              <a:t>* Please sign up for a conference slot today! ** </a:t>
            </a:r>
            <a:endParaRPr b="1" sz="3200">
              <a:solidFill>
                <a:srgbClr val="F6B26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Image result for parent conference clipart" id="207" name="Google Shape;20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350" y="5014950"/>
            <a:ext cx="2080200" cy="17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1427625" y="99725"/>
            <a:ext cx="45579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7200" u="none" cap="none" strike="noStrike">
                <a:solidFill>
                  <a:srgbClr val="6AA84F"/>
                </a:solidFill>
              </a:rPr>
              <a:t>Homework</a:t>
            </a:r>
            <a:endParaRPr b="0" sz="7200">
              <a:solidFill>
                <a:srgbClr val="6AA84F"/>
              </a:solidFill>
            </a:endParaRPr>
          </a:p>
        </p:txBody>
      </p:sp>
      <p:sp>
        <p:nvSpPr>
          <p:cNvPr id="213" name="Google Shape;213;p35"/>
          <p:cNvSpPr txBox="1"/>
          <p:nvPr>
            <p:ph idx="1" type="body"/>
          </p:nvPr>
        </p:nvSpPr>
        <p:spPr>
          <a:xfrm>
            <a:off x="209400" y="1181100"/>
            <a:ext cx="87078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000" u="none" cap="none" strike="noStrike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Read every night </a:t>
            </a:r>
            <a:r>
              <a:rPr lang="en-US" sz="300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with your child</a:t>
            </a:r>
            <a:endParaRPr sz="3000">
              <a:solidFill>
                <a:srgbClr val="6D9E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*</a:t>
            </a: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Books in car, siblings can read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*</a:t>
            </a: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Read in any language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*</a:t>
            </a: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Public library great place to get books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*</a:t>
            </a: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Please let me know if you need books!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Book bags</a:t>
            </a:r>
            <a:endParaRPr sz="3000">
              <a:solidFill>
                <a:srgbClr val="6D9E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6D9EE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Practice life skills</a:t>
            </a:r>
            <a:r>
              <a:rPr lang="en-US" sz="3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(tying shoes, washing hands, opening bags, etc.)</a:t>
            </a:r>
            <a:endParaRPr sz="3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**Practice work will be given to students on an as needed basis**</a:t>
            </a:r>
            <a:endParaRPr i="1" sz="2200" u="none" cap="none" strike="noStrike">
              <a:solidFill>
                <a:srgbClr val="6D9EE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4" name="Google Shape;21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9425" y="180950"/>
            <a:ext cx="2418000" cy="19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