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8" r:id="rId6"/>
    <p:sldId id="262" r:id="rId7"/>
    <p:sldId id="261" r:id="rId8"/>
    <p:sldId id="263" r:id="rId9"/>
    <p:sldId id="264" r:id="rId10"/>
    <p:sldId id="265" r:id="rId11"/>
    <p:sldId id="266" r:id="rId12"/>
    <p:sldId id="269" r:id="rId13"/>
    <p:sldId id="260" r:id="rId14"/>
    <p:sldId id="267" r:id="rId15"/>
    <p:sldId id="270" r:id="rId16"/>
    <p:sldId id="275" r:id="rId17"/>
    <p:sldId id="271" r:id="rId18"/>
    <p:sldId id="272" r:id="rId19"/>
    <p:sldId id="273" r:id="rId20"/>
    <p:sldId id="274" r:id="rId21"/>
    <p:sldId id="276" r:id="rId22"/>
    <p:sldId id="277" r:id="rId23"/>
    <p:sldId id="278" r:id="rId24"/>
    <p:sldId id="279"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8" autoAdjust="0"/>
    <p:restoredTop sz="92718" autoAdjust="0"/>
  </p:normalViewPr>
  <p:slideViewPr>
    <p:cSldViewPr>
      <p:cViewPr varScale="1">
        <p:scale>
          <a:sx n="64" d="100"/>
          <a:sy n="64" d="100"/>
        </p:scale>
        <p:origin x="-1512"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5C9C2F5-55EE-42AD-9D48-0F4B860C2D12}" type="datetimeFigureOut">
              <a:rPr lang="en-US" smtClean="0"/>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4163D-431A-43B2-B034-24B31677DA48}"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C9C2F5-55EE-42AD-9D48-0F4B860C2D12}" type="datetimeFigureOut">
              <a:rPr lang="en-US" smtClean="0"/>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4163D-431A-43B2-B034-24B31677DA48}"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C9C2F5-55EE-42AD-9D48-0F4B860C2D12}" type="datetimeFigureOut">
              <a:rPr lang="en-US" smtClean="0"/>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4163D-431A-43B2-B034-24B31677DA48}"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5C9C2F5-55EE-42AD-9D48-0F4B860C2D12}" type="datetimeFigureOut">
              <a:rPr lang="en-US" smtClean="0"/>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4163D-431A-43B2-B034-24B31677DA48}"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C9C2F5-55EE-42AD-9D48-0F4B860C2D12}" type="datetimeFigureOut">
              <a:rPr lang="en-US" smtClean="0"/>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4163D-431A-43B2-B034-24B31677DA48}"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5C9C2F5-55EE-42AD-9D48-0F4B860C2D12}" type="datetimeFigureOut">
              <a:rPr lang="en-US" smtClean="0"/>
              <a:t>1/27/2014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94163D-431A-43B2-B034-24B31677DA48}"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C9C2F5-55EE-42AD-9D48-0F4B860C2D12}" type="datetimeFigureOut">
              <a:rPr lang="en-US" smtClean="0"/>
              <a:t>1/27/2014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94163D-431A-43B2-B034-24B31677DA48}"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5C9C2F5-55EE-42AD-9D48-0F4B860C2D12}" type="datetimeFigureOut">
              <a:rPr lang="en-US" smtClean="0"/>
              <a:t>1/27/2014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94163D-431A-43B2-B034-24B31677DA48}"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C9C2F5-55EE-42AD-9D48-0F4B860C2D12}" type="datetimeFigureOut">
              <a:rPr lang="en-US" smtClean="0"/>
              <a:t>1/27/2014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94163D-431A-43B2-B034-24B31677DA48}"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C9C2F5-55EE-42AD-9D48-0F4B860C2D12}" type="datetimeFigureOut">
              <a:rPr lang="en-US" smtClean="0"/>
              <a:t>1/27/2014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94163D-431A-43B2-B034-24B31677DA48}"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C9C2F5-55EE-42AD-9D48-0F4B860C2D12}" type="datetimeFigureOut">
              <a:rPr lang="en-US" smtClean="0"/>
              <a:t>1/27/2014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94163D-431A-43B2-B034-24B31677DA48}"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5C9C2F5-55EE-42AD-9D48-0F4B860C2D12}" type="datetimeFigureOut">
              <a:rPr lang="en-US" smtClean="0"/>
              <a:t>1/27/2014</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F294163D-431A-43B2-B034-24B31677DA4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2" name="Title 1"/>
          <p:cNvSpPr>
            <a:spLocks noGrp="1"/>
          </p:cNvSpPr>
          <p:nvPr>
            <p:ph type="ctrTitle"/>
          </p:nvPr>
        </p:nvSpPr>
        <p:spPr/>
        <p:txBody>
          <a:bodyPr/>
          <a:lstStyle/>
          <a:p>
            <a:endParaRPr lang="en-US"/>
          </a:p>
        </p:txBody>
      </p:sp>
      <p:pic>
        <p:nvPicPr>
          <p:cNvPr id="4" name="Picture 2" descr="http://1.bp.blogspot.com/_uEBQKQrQzzk/S-g-f0mjx3I/AAAAAAAAET4/-w79gtyzSow/s1600/kimochis-mixed-feeling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935" y="533400"/>
            <a:ext cx="7391400" cy="4927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18535" y="5461000"/>
            <a:ext cx="7696200" cy="1200329"/>
          </a:xfrm>
          <a:prstGeom prst="rect">
            <a:avLst/>
          </a:prstGeom>
          <a:noFill/>
        </p:spPr>
        <p:txBody>
          <a:bodyPr wrap="square" rtlCol="0">
            <a:spAutoFit/>
          </a:bodyPr>
          <a:lstStyle/>
          <a:p>
            <a:pPr algn="ctr"/>
            <a:r>
              <a:rPr lang="en-US" sz="3600" dirty="0" smtClean="0"/>
              <a:t>Focu</a:t>
            </a:r>
            <a:r>
              <a:rPr lang="en-US" sz="3600" dirty="0" smtClean="0"/>
              <a:t>s on Feelings!</a:t>
            </a:r>
            <a:br>
              <a:rPr lang="en-US" sz="3600" dirty="0" smtClean="0"/>
            </a:br>
            <a:r>
              <a:rPr lang="en-US" sz="3600" dirty="0" err="1" smtClean="0"/>
              <a:t>Centrarse</a:t>
            </a:r>
            <a:r>
              <a:rPr lang="en-US" sz="3600" dirty="0" smtClean="0"/>
              <a:t> en </a:t>
            </a:r>
            <a:r>
              <a:rPr lang="en-US" sz="3600" dirty="0" err="1" smtClean="0"/>
              <a:t>Sentimientos</a:t>
            </a:r>
            <a:r>
              <a:rPr lang="en-US" sz="3600" dirty="0" smtClean="0"/>
              <a:t>!</a:t>
            </a:r>
            <a:endParaRPr lang="en-US" sz="3600" dirty="0"/>
          </a:p>
        </p:txBody>
      </p:sp>
    </p:spTree>
    <p:extLst>
      <p:ext uri="{BB962C8B-B14F-4D97-AF65-F5344CB8AC3E}">
        <p14:creationId xmlns:p14="http://schemas.microsoft.com/office/powerpoint/2010/main" val="21943621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452" y="2022822"/>
            <a:ext cx="3581400" cy="399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29497" y="152400"/>
            <a:ext cx="4572000" cy="1169551"/>
          </a:xfrm>
          <a:prstGeom prst="rect">
            <a:avLst/>
          </a:prstGeom>
        </p:spPr>
        <p:txBody>
          <a:bodyPr>
            <a:spAutoFit/>
          </a:bodyPr>
          <a:lstStyle/>
          <a:p>
            <a:r>
              <a:rPr lang="en-US" altLang="zh-TW" sz="2800" b="1" i="1" dirty="0" smtClean="0"/>
              <a:t>2) Validate </a:t>
            </a:r>
            <a:r>
              <a:rPr lang="en-US" altLang="zh-TW" sz="2800" b="1" dirty="0" smtClean="0"/>
              <a:t>the Feeling</a:t>
            </a:r>
          </a:p>
          <a:p>
            <a:r>
              <a:rPr lang="en-US" altLang="zh-TW" sz="800" b="1" i="1" dirty="0" smtClean="0"/>
              <a:t>     </a:t>
            </a:r>
            <a:r>
              <a:rPr lang="en-US" altLang="zh-TW" sz="2400" b="1" i="1" dirty="0" err="1" smtClean="0"/>
              <a:t>Validar</a:t>
            </a:r>
            <a:r>
              <a:rPr lang="en-US" altLang="zh-TW" sz="2400" b="1" i="1" dirty="0" smtClean="0"/>
              <a:t> </a:t>
            </a:r>
            <a:r>
              <a:rPr lang="en-US" altLang="zh-TW" sz="2400" b="1" dirty="0" smtClean="0"/>
              <a:t>el </a:t>
            </a:r>
            <a:r>
              <a:rPr lang="en-US" altLang="zh-TW" sz="2400" b="1" dirty="0" err="1" smtClean="0"/>
              <a:t>Sentimiento</a:t>
            </a:r>
            <a:endParaRPr lang="en-US" altLang="zh-TW" sz="800" b="1" dirty="0" smtClean="0"/>
          </a:p>
          <a:p>
            <a:r>
              <a:rPr lang="en-US" altLang="zh-TW" b="1" i="1" dirty="0" smtClean="0"/>
              <a:t>	</a:t>
            </a:r>
            <a:endParaRPr lang="en-US" altLang="zh-TW" b="1" dirty="0" smtClean="0"/>
          </a:p>
        </p:txBody>
      </p:sp>
      <p:sp>
        <p:nvSpPr>
          <p:cNvPr id="9" name="TextBox 8"/>
          <p:cNvSpPr txBox="1"/>
          <p:nvPr/>
        </p:nvSpPr>
        <p:spPr>
          <a:xfrm>
            <a:off x="334756" y="1115961"/>
            <a:ext cx="6980443" cy="830997"/>
          </a:xfrm>
          <a:prstGeom prst="rect">
            <a:avLst/>
          </a:prstGeom>
          <a:noFill/>
        </p:spPr>
        <p:txBody>
          <a:bodyPr wrap="square" rtlCol="0">
            <a:spAutoFit/>
          </a:bodyPr>
          <a:lstStyle/>
          <a:p>
            <a:r>
              <a:rPr lang="en-US" sz="2400" dirty="0" smtClean="0"/>
              <a:t>I hear that you are frustrated but remember…</a:t>
            </a:r>
          </a:p>
          <a:p>
            <a:r>
              <a:rPr lang="es-ES" sz="2400" dirty="0" smtClean="0"/>
              <a:t>He oído que estás frustrado, pero recuerde ...</a:t>
            </a:r>
            <a:endParaRPr lang="en-US" sz="2400" dirty="0"/>
          </a:p>
        </p:txBody>
      </p:sp>
      <p:sp>
        <p:nvSpPr>
          <p:cNvPr id="10" name="TextBox 9"/>
          <p:cNvSpPr txBox="1"/>
          <p:nvPr/>
        </p:nvSpPr>
        <p:spPr>
          <a:xfrm>
            <a:off x="4611329" y="1966623"/>
            <a:ext cx="3810000" cy="4031873"/>
          </a:xfrm>
          <a:prstGeom prst="rect">
            <a:avLst/>
          </a:prstGeom>
          <a:noFill/>
        </p:spPr>
        <p:txBody>
          <a:bodyPr wrap="square" rtlCol="0">
            <a:spAutoFit/>
          </a:bodyPr>
          <a:lstStyle/>
          <a:p>
            <a:r>
              <a:rPr lang="en-US" sz="3200" dirty="0" smtClean="0"/>
              <a:t>Frustration can often lead you to success.</a:t>
            </a:r>
          </a:p>
          <a:p>
            <a:endParaRPr lang="en-US" sz="3200" dirty="0" smtClean="0"/>
          </a:p>
          <a:p>
            <a:r>
              <a:rPr lang="es-ES" sz="3200" dirty="0" smtClean="0"/>
              <a:t>La frustración que a menudo puede conducir al éxito.</a:t>
            </a:r>
            <a:endParaRPr lang="en-US" sz="3200" dirty="0" smtClean="0"/>
          </a:p>
          <a:p>
            <a:endParaRPr lang="en-US" sz="3200" dirty="0"/>
          </a:p>
        </p:txBody>
      </p:sp>
      <p:sp>
        <p:nvSpPr>
          <p:cNvPr id="12" name="TextBox 11"/>
          <p:cNvSpPr txBox="1"/>
          <p:nvPr/>
        </p:nvSpPr>
        <p:spPr>
          <a:xfrm>
            <a:off x="334756" y="6013073"/>
            <a:ext cx="8656844" cy="923330"/>
          </a:xfrm>
          <a:prstGeom prst="rect">
            <a:avLst/>
          </a:prstGeom>
          <a:noFill/>
        </p:spPr>
        <p:txBody>
          <a:bodyPr wrap="square" rtlCol="0">
            <a:spAutoFit/>
          </a:bodyPr>
          <a:lstStyle/>
          <a:p>
            <a:r>
              <a:rPr lang="en-US" dirty="0" smtClean="0"/>
              <a:t>If your child struggles with completing tasks like homework, sight word practice, or chores, this saying may be useful to help them keep trying even when frustrated.</a:t>
            </a:r>
            <a:endParaRPr lang="en-US" dirty="0"/>
          </a:p>
        </p:txBody>
      </p:sp>
    </p:spTree>
    <p:extLst>
      <p:ext uri="{BB962C8B-B14F-4D97-AF65-F5344CB8AC3E}">
        <p14:creationId xmlns:p14="http://schemas.microsoft.com/office/powerpoint/2010/main" val="21251971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228600"/>
            <a:ext cx="4572000" cy="892552"/>
          </a:xfrm>
          <a:prstGeom prst="rect">
            <a:avLst/>
          </a:prstGeom>
        </p:spPr>
        <p:txBody>
          <a:bodyPr>
            <a:spAutoFit/>
          </a:bodyPr>
          <a:lstStyle/>
          <a:p>
            <a:r>
              <a:rPr lang="en-US" altLang="zh-TW" sz="2800" b="1" i="1" dirty="0" smtClean="0"/>
              <a:t>2) Validate </a:t>
            </a:r>
            <a:r>
              <a:rPr lang="en-US" altLang="zh-TW" sz="2800" b="1" dirty="0" smtClean="0"/>
              <a:t>the Feeling</a:t>
            </a:r>
          </a:p>
          <a:p>
            <a:r>
              <a:rPr lang="en-US" altLang="zh-TW" sz="800" b="1" i="1" dirty="0" smtClean="0"/>
              <a:t>     </a:t>
            </a:r>
            <a:r>
              <a:rPr lang="en-US" altLang="zh-TW" sz="2400" b="1" i="1" dirty="0" err="1" smtClean="0"/>
              <a:t>Validar</a:t>
            </a:r>
            <a:r>
              <a:rPr lang="en-US" altLang="zh-TW" sz="2400" b="1" i="1" dirty="0" smtClean="0"/>
              <a:t> </a:t>
            </a:r>
            <a:r>
              <a:rPr lang="en-US" altLang="zh-TW" sz="2400" b="1" dirty="0" smtClean="0"/>
              <a:t>el </a:t>
            </a:r>
            <a:r>
              <a:rPr lang="en-US" altLang="zh-TW" sz="2400" b="1" dirty="0" err="1" smtClean="0"/>
              <a:t>Sentimiento</a:t>
            </a:r>
            <a:endParaRPr lang="en-US" altLang="zh-TW" sz="800" b="1" dirty="0" smtClean="0"/>
          </a:p>
        </p:txBody>
      </p:sp>
      <p:pic>
        <p:nvPicPr>
          <p:cNvPr id="4"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265" y="1329476"/>
            <a:ext cx="1995948" cy="2227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236837" y="1220040"/>
            <a:ext cx="1966454" cy="2585323"/>
          </a:xfrm>
          <a:prstGeom prst="rect">
            <a:avLst/>
          </a:prstGeom>
          <a:noFill/>
        </p:spPr>
        <p:txBody>
          <a:bodyPr wrap="square" rtlCol="0">
            <a:spAutoFit/>
          </a:bodyPr>
          <a:lstStyle/>
          <a:p>
            <a:r>
              <a:rPr lang="en-US" b="1" dirty="0" smtClean="0"/>
              <a:t>Frustration can often lead you to success.</a:t>
            </a:r>
          </a:p>
          <a:p>
            <a:endParaRPr lang="en-US" b="1" dirty="0" smtClean="0"/>
          </a:p>
          <a:p>
            <a:r>
              <a:rPr lang="es-ES" b="1" dirty="0" smtClean="0"/>
              <a:t>La frustración que a menudo puede conducir al éxito.</a:t>
            </a:r>
            <a:endParaRPr lang="en-US" b="1" dirty="0" smtClean="0"/>
          </a:p>
          <a:p>
            <a:endParaRPr lang="en-US" b="1" dirty="0"/>
          </a:p>
        </p:txBody>
      </p:sp>
      <p:pic>
        <p:nvPicPr>
          <p:cNvPr id="6" name="Picture 12" descr="https://encrypted-tbn1.gstatic.com/images?q=tbn:ANd9GcQv2WJqqkaowbSMbUoOi6o9k6kPNhprso0H-SbDOQKtrP9evQj85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399" y="1725502"/>
            <a:ext cx="2209800" cy="218046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553199" y="1497039"/>
            <a:ext cx="2514600" cy="2308324"/>
          </a:xfrm>
          <a:prstGeom prst="rect">
            <a:avLst/>
          </a:prstGeom>
        </p:spPr>
        <p:txBody>
          <a:bodyPr wrap="square">
            <a:spAutoFit/>
          </a:bodyPr>
          <a:lstStyle/>
          <a:p>
            <a:r>
              <a:rPr lang="en-US" b="1" dirty="0" smtClean="0"/>
              <a:t>For silly to be fun, it has to be fun for everyone.</a:t>
            </a:r>
          </a:p>
          <a:p>
            <a:endParaRPr lang="en-US" b="1" dirty="0" smtClean="0"/>
          </a:p>
          <a:p>
            <a:r>
              <a:rPr lang="es-ES" b="1" dirty="0" smtClean="0"/>
              <a:t>Por tonto que es divertido, tiene que ser divertido para todos.</a:t>
            </a:r>
            <a:endParaRPr lang="en-US" b="1" dirty="0"/>
          </a:p>
        </p:txBody>
      </p:sp>
      <p:pic>
        <p:nvPicPr>
          <p:cNvPr id="8" name="Picture 16" descr="http://www.elizabethrichards.com.au/product_images/w/mad_pillow__8795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265" y="3983474"/>
            <a:ext cx="2254763" cy="215823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493196" y="3908427"/>
            <a:ext cx="2099186" cy="2308324"/>
          </a:xfrm>
          <a:prstGeom prst="rect">
            <a:avLst/>
          </a:prstGeom>
        </p:spPr>
        <p:txBody>
          <a:bodyPr wrap="square">
            <a:spAutoFit/>
          </a:bodyPr>
          <a:lstStyle/>
          <a:p>
            <a:r>
              <a:rPr lang="en-US" b="1" dirty="0" smtClean="0"/>
              <a:t>It’s okay to be mad, but its not okay to be mean.</a:t>
            </a:r>
          </a:p>
          <a:p>
            <a:endParaRPr lang="en-US" b="1" dirty="0" smtClean="0"/>
          </a:p>
          <a:p>
            <a:r>
              <a:rPr lang="es-ES" b="1" dirty="0" smtClean="0"/>
              <a:t>Está bien estar enojado, pero no es bien que seas malo.</a:t>
            </a:r>
            <a:endParaRPr lang="en-US" b="1" dirty="0"/>
          </a:p>
        </p:txBody>
      </p:sp>
      <p:pic>
        <p:nvPicPr>
          <p:cNvPr id="11" name="Picture 10" descr="http://www.elizabethrichards.com.au/product_images/h/sad_pillow__9966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9823" y="4066134"/>
            <a:ext cx="2202684" cy="221704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6662224" y="3974855"/>
            <a:ext cx="2296550" cy="2308324"/>
          </a:xfrm>
          <a:prstGeom prst="rect">
            <a:avLst/>
          </a:prstGeom>
        </p:spPr>
        <p:txBody>
          <a:bodyPr wrap="square">
            <a:spAutoFit/>
          </a:bodyPr>
          <a:lstStyle/>
          <a:p>
            <a:r>
              <a:rPr lang="en-US" b="1" dirty="0" smtClean="0"/>
              <a:t>It’s okay to be sad, you won’t be sad forever.</a:t>
            </a:r>
          </a:p>
          <a:p>
            <a:endParaRPr lang="en-US" b="1" dirty="0" smtClean="0"/>
          </a:p>
          <a:p>
            <a:r>
              <a:rPr lang="es-ES" b="1" dirty="0" smtClean="0"/>
              <a:t>Está bien estar triste, no vas a estar triste por siempre.</a:t>
            </a:r>
            <a:endParaRPr lang="en-US" b="1" dirty="0"/>
          </a:p>
        </p:txBody>
      </p:sp>
      <p:sp>
        <p:nvSpPr>
          <p:cNvPr id="13" name="TextBox 12"/>
          <p:cNvSpPr txBox="1"/>
          <p:nvPr/>
        </p:nvSpPr>
        <p:spPr>
          <a:xfrm>
            <a:off x="4343399" y="152400"/>
            <a:ext cx="4615375" cy="1200329"/>
          </a:xfrm>
          <a:prstGeom prst="rect">
            <a:avLst/>
          </a:prstGeom>
          <a:noFill/>
        </p:spPr>
        <p:txBody>
          <a:bodyPr wrap="square" rtlCol="0">
            <a:spAutoFit/>
          </a:bodyPr>
          <a:lstStyle/>
          <a:p>
            <a:r>
              <a:rPr lang="en-US" sz="2400" b="1" i="1" dirty="0" smtClean="0">
                <a:solidFill>
                  <a:srgbClr val="FF0000"/>
                </a:solidFill>
              </a:rPr>
              <a:t>Turn and talk:  Which one can you see yourself using with your child, when?</a:t>
            </a:r>
            <a:endParaRPr lang="en-US" sz="2400" b="1" i="1" dirty="0">
              <a:solidFill>
                <a:srgbClr val="FF0000"/>
              </a:solidFill>
            </a:endParaRPr>
          </a:p>
        </p:txBody>
      </p:sp>
    </p:spTree>
    <p:extLst>
      <p:ext uri="{BB962C8B-B14F-4D97-AF65-F5344CB8AC3E}">
        <p14:creationId xmlns:p14="http://schemas.microsoft.com/office/powerpoint/2010/main" val="36776847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649804"/>
            <a:ext cx="7924800" cy="1631216"/>
          </a:xfrm>
          <a:prstGeom prst="rect">
            <a:avLst/>
          </a:prstGeom>
        </p:spPr>
        <p:txBody>
          <a:bodyPr wrap="square">
            <a:spAutoFit/>
          </a:bodyPr>
          <a:lstStyle/>
          <a:p>
            <a:pPr marL="514350" indent="-514350">
              <a:buAutoNum type="arabicParenR"/>
            </a:pPr>
            <a:r>
              <a:rPr lang="en-US" altLang="zh-TW" sz="2800" b="1" i="1" dirty="0" smtClean="0"/>
              <a:t>Identify </a:t>
            </a:r>
            <a:r>
              <a:rPr lang="en-US" altLang="zh-TW" sz="2800" b="1" dirty="0" smtClean="0"/>
              <a:t>the Feeling</a:t>
            </a:r>
          </a:p>
          <a:p>
            <a:r>
              <a:rPr lang="en-US" altLang="zh-TW" sz="2400" b="1" i="1" dirty="0" smtClean="0"/>
              <a:t> </a:t>
            </a:r>
            <a:r>
              <a:rPr lang="en-US" altLang="zh-TW" sz="2400" b="1" i="1" dirty="0" err="1" smtClean="0"/>
              <a:t>Identificar</a:t>
            </a:r>
            <a:r>
              <a:rPr lang="en-US" altLang="zh-TW" sz="2400" b="1" i="1" dirty="0" smtClean="0"/>
              <a:t> </a:t>
            </a:r>
            <a:r>
              <a:rPr lang="en-US" altLang="zh-TW" sz="2400" b="1" dirty="0" smtClean="0"/>
              <a:t>el </a:t>
            </a:r>
            <a:r>
              <a:rPr lang="en-US" altLang="zh-TW" sz="2400" b="1" dirty="0" err="1" smtClean="0"/>
              <a:t>sentimiento</a:t>
            </a:r>
            <a:endParaRPr lang="en-US" altLang="zh-TW" sz="2400" b="1" dirty="0" smtClean="0"/>
          </a:p>
          <a:p>
            <a:pPr marL="342900" indent="-342900">
              <a:buFontTx/>
              <a:buChar char="-"/>
            </a:pPr>
            <a:r>
              <a:rPr lang="en-US" altLang="zh-TW" sz="2400" b="1" i="1" dirty="0" smtClean="0"/>
              <a:t>Help your child put words to how they are feeling.</a:t>
            </a:r>
          </a:p>
          <a:p>
            <a:pPr marL="342900" indent="-342900">
              <a:buFontTx/>
              <a:buChar char="-"/>
            </a:pPr>
            <a:r>
              <a:rPr lang="en-US" altLang="zh-TW" sz="2400" b="1" i="1" dirty="0" smtClean="0"/>
              <a:t>Ask questions to help them figure it out.</a:t>
            </a:r>
            <a:r>
              <a:rPr lang="en-US" altLang="zh-TW" sz="2400" b="1" dirty="0" smtClean="0"/>
              <a:t> </a:t>
            </a:r>
            <a:endParaRPr lang="en-US" altLang="zh-TW" sz="2400" b="1" dirty="0" smtClean="0"/>
          </a:p>
        </p:txBody>
      </p:sp>
      <p:sp>
        <p:nvSpPr>
          <p:cNvPr id="3" name="Rectangle 2"/>
          <p:cNvSpPr/>
          <p:nvPr/>
        </p:nvSpPr>
        <p:spPr>
          <a:xfrm>
            <a:off x="685800" y="2496463"/>
            <a:ext cx="7772400" cy="2000548"/>
          </a:xfrm>
          <a:prstGeom prst="rect">
            <a:avLst/>
          </a:prstGeom>
        </p:spPr>
        <p:txBody>
          <a:bodyPr wrap="square">
            <a:spAutoFit/>
          </a:bodyPr>
          <a:lstStyle/>
          <a:p>
            <a:r>
              <a:rPr lang="en-US" altLang="zh-TW" sz="2800" b="1" i="1" dirty="0" smtClean="0"/>
              <a:t>2) Validate </a:t>
            </a:r>
            <a:r>
              <a:rPr lang="en-US" altLang="zh-TW" sz="2800" b="1" dirty="0" smtClean="0"/>
              <a:t>the Feeling</a:t>
            </a:r>
          </a:p>
          <a:p>
            <a:r>
              <a:rPr lang="en-US" altLang="zh-TW" sz="800" b="1" i="1" dirty="0" smtClean="0"/>
              <a:t>     </a:t>
            </a:r>
            <a:r>
              <a:rPr lang="en-US" altLang="zh-TW" sz="2400" b="1" i="1" dirty="0" err="1" smtClean="0"/>
              <a:t>Validar</a:t>
            </a:r>
            <a:r>
              <a:rPr lang="en-US" altLang="zh-TW" sz="2400" b="1" i="1" dirty="0" smtClean="0"/>
              <a:t> </a:t>
            </a:r>
            <a:r>
              <a:rPr lang="en-US" altLang="zh-TW" sz="2400" b="1" dirty="0" smtClean="0"/>
              <a:t>el </a:t>
            </a:r>
            <a:r>
              <a:rPr lang="en-US" altLang="zh-TW" sz="2400" b="1" dirty="0" err="1" smtClean="0"/>
              <a:t>Sentimiento</a:t>
            </a:r>
            <a:r>
              <a:rPr lang="en-US" altLang="zh-TW" sz="2400" b="1" dirty="0" smtClean="0"/>
              <a:t/>
            </a:r>
            <a:br>
              <a:rPr lang="en-US" altLang="zh-TW" sz="2400" b="1" dirty="0" smtClean="0"/>
            </a:br>
            <a:r>
              <a:rPr lang="en-US" altLang="zh-TW" sz="2400" b="1" dirty="0" smtClean="0"/>
              <a:t>- </a:t>
            </a:r>
            <a:r>
              <a:rPr lang="en-US" altLang="zh-TW" sz="2400" b="1" i="1" dirty="0" smtClean="0"/>
              <a:t>All feelings are ok to have.</a:t>
            </a:r>
          </a:p>
          <a:p>
            <a:r>
              <a:rPr lang="en-US" altLang="zh-TW" sz="2400" b="1" i="1" dirty="0" smtClean="0"/>
              <a:t>- Acknowledge the feeling, but work with your child so the feeling doesn’t get the best of them.</a:t>
            </a:r>
            <a:endParaRPr lang="en-US" altLang="zh-TW" sz="800" b="1" i="1" dirty="0" smtClean="0"/>
          </a:p>
        </p:txBody>
      </p:sp>
      <p:sp>
        <p:nvSpPr>
          <p:cNvPr id="4" name="Rectangle 3"/>
          <p:cNvSpPr/>
          <p:nvPr/>
        </p:nvSpPr>
        <p:spPr>
          <a:xfrm>
            <a:off x="685799" y="4729316"/>
            <a:ext cx="7239001" cy="892552"/>
          </a:xfrm>
          <a:prstGeom prst="rect">
            <a:avLst/>
          </a:prstGeom>
        </p:spPr>
        <p:txBody>
          <a:bodyPr wrap="square">
            <a:spAutoFit/>
          </a:bodyPr>
          <a:lstStyle/>
          <a:p>
            <a:r>
              <a:rPr lang="en-US" altLang="zh-TW" sz="2800" b="1" dirty="0"/>
              <a:t>3</a:t>
            </a:r>
            <a:r>
              <a:rPr lang="en-US" altLang="zh-TW" sz="2800" b="1" dirty="0" smtClean="0"/>
              <a:t>) </a:t>
            </a:r>
            <a:r>
              <a:rPr lang="en-US" altLang="zh-TW" sz="2800" b="1" i="1" dirty="0" smtClean="0"/>
              <a:t>Keys</a:t>
            </a:r>
            <a:r>
              <a:rPr lang="en-US" altLang="zh-TW" sz="2800" b="1" dirty="0" smtClean="0"/>
              <a:t> for Better Communication!</a:t>
            </a:r>
          </a:p>
          <a:p>
            <a:r>
              <a:rPr lang="es-ES" altLang="zh-TW" sz="2400" b="1" i="1" dirty="0" smtClean="0"/>
              <a:t>Claves para una mejor comunicación!</a:t>
            </a:r>
            <a:endParaRPr lang="en-US" altLang="zh-TW" sz="2400" b="1" i="1" dirty="0" smtClean="0"/>
          </a:p>
        </p:txBody>
      </p:sp>
    </p:spTree>
    <p:extLst>
      <p:ext uri="{BB962C8B-B14F-4D97-AF65-F5344CB8AC3E}">
        <p14:creationId xmlns:p14="http://schemas.microsoft.com/office/powerpoint/2010/main" val="67770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233" y="18738"/>
            <a:ext cx="6858001" cy="1446550"/>
          </a:xfrm>
          <a:prstGeom prst="rect">
            <a:avLst/>
          </a:prstGeom>
        </p:spPr>
        <p:txBody>
          <a:bodyPr wrap="square">
            <a:spAutoFit/>
          </a:bodyPr>
          <a:lstStyle/>
          <a:p>
            <a:r>
              <a:rPr lang="en-US" altLang="zh-TW" sz="2400" b="1" dirty="0"/>
              <a:t>3</a:t>
            </a:r>
            <a:r>
              <a:rPr lang="en-US" altLang="zh-TW" sz="2400" b="1" dirty="0" smtClean="0"/>
              <a:t>) </a:t>
            </a:r>
            <a:r>
              <a:rPr lang="en-US" altLang="zh-TW" sz="2400" b="1" i="1" dirty="0" smtClean="0"/>
              <a:t>Keys</a:t>
            </a:r>
            <a:r>
              <a:rPr lang="en-US" altLang="zh-TW" sz="2400" b="1" dirty="0" smtClean="0"/>
              <a:t> for Better </a:t>
            </a:r>
            <a:br>
              <a:rPr lang="en-US" altLang="zh-TW" sz="2400" b="1" dirty="0" smtClean="0"/>
            </a:br>
            <a:r>
              <a:rPr lang="en-US" altLang="zh-TW" sz="2400" b="1" dirty="0" smtClean="0"/>
              <a:t>Communication!</a:t>
            </a:r>
          </a:p>
          <a:p>
            <a:r>
              <a:rPr lang="es-ES" altLang="zh-TW" sz="2000" b="1" i="1" dirty="0" smtClean="0"/>
              <a:t>Claves para una mejor </a:t>
            </a:r>
            <a:br>
              <a:rPr lang="es-ES" altLang="zh-TW" sz="2000" b="1" i="1" dirty="0" smtClean="0"/>
            </a:br>
            <a:r>
              <a:rPr lang="es-ES" altLang="zh-TW" sz="2000" b="1" i="1" dirty="0" smtClean="0"/>
              <a:t>comunicación!</a:t>
            </a:r>
            <a:endParaRPr lang="en-US" altLang="zh-TW" sz="2000" b="1" i="1" dirty="0" smtClean="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4636" y="-4916"/>
            <a:ext cx="529936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28599" y="1465288"/>
            <a:ext cx="3429000" cy="5355312"/>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b="1" dirty="0" smtClean="0"/>
              <a:t>Key 1: Communication Tap</a:t>
            </a:r>
          </a:p>
          <a:p>
            <a:endParaRPr lang="en-US" sz="2000" dirty="0"/>
          </a:p>
          <a:p>
            <a:r>
              <a:rPr lang="en-US" sz="2000" dirty="0" smtClean="0"/>
              <a:t>Kids can often get frustrated if they aren’t heard.  This gives them a strategy of how to respectfully get someone's attention. </a:t>
            </a:r>
          </a:p>
          <a:p>
            <a:endParaRPr lang="en-US" sz="2000" dirty="0" smtClean="0"/>
          </a:p>
          <a:p>
            <a:r>
              <a:rPr lang="es-ES" dirty="0" smtClean="0"/>
              <a:t>Clave 1: Comunicación </a:t>
            </a:r>
            <a:r>
              <a:rPr lang="es-ES" dirty="0" err="1" smtClean="0"/>
              <a:t>Tap</a:t>
            </a:r>
            <a:r>
              <a:rPr lang="es-ES" dirty="0" smtClean="0"/>
              <a:t> </a:t>
            </a:r>
          </a:p>
          <a:p>
            <a:r>
              <a:rPr lang="es-ES" dirty="0" smtClean="0"/>
              <a:t>Los niños a menudo se sienten frustrados si no son escuchadas. Esto les da una estrategia de cómo llegar respetuosamente la atención de alguien.</a:t>
            </a:r>
          </a:p>
          <a:p>
            <a:endParaRPr lang="es-ES" b="1" dirty="0"/>
          </a:p>
          <a:p>
            <a:r>
              <a:rPr lang="es-ES" b="1" dirty="0" err="1" smtClean="0"/>
              <a:t>Let’s</a:t>
            </a:r>
            <a:r>
              <a:rPr lang="es-ES" b="1" dirty="0" smtClean="0"/>
              <a:t> </a:t>
            </a:r>
            <a:r>
              <a:rPr lang="es-ES" b="1" dirty="0" err="1" smtClean="0"/>
              <a:t>Practice</a:t>
            </a:r>
            <a:r>
              <a:rPr lang="es-ES" b="1" dirty="0" smtClean="0"/>
              <a:t>!  Practicar!</a:t>
            </a:r>
            <a:endParaRPr lang="en-US" sz="2000" b="1" dirty="0"/>
          </a:p>
        </p:txBody>
      </p:sp>
    </p:spTree>
    <p:extLst>
      <p:ext uri="{BB962C8B-B14F-4D97-AF65-F5344CB8AC3E}">
        <p14:creationId xmlns:p14="http://schemas.microsoft.com/office/powerpoint/2010/main" val="41491330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152400"/>
            <a:ext cx="4079028" cy="6678751"/>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b="1" dirty="0" smtClean="0"/>
              <a:t>Key 2: Talking vs. Fighting Voice</a:t>
            </a:r>
            <a:br>
              <a:rPr lang="en-US" sz="2000" b="1" dirty="0" smtClean="0"/>
            </a:br>
            <a:endParaRPr lang="en-US" sz="2000" b="1" dirty="0"/>
          </a:p>
          <a:p>
            <a:r>
              <a:rPr lang="en-US" sz="2000" dirty="0" smtClean="0"/>
              <a:t>This key helps kids identify when they are using a fighting voice and provides a way to address it.</a:t>
            </a:r>
            <a:endParaRPr lang="en-US" dirty="0" smtClean="0"/>
          </a:p>
          <a:p>
            <a:r>
              <a:rPr lang="es-ES" dirty="0" smtClean="0"/>
              <a:t/>
            </a:r>
            <a:br>
              <a:rPr lang="es-ES" dirty="0" smtClean="0"/>
            </a:br>
            <a:r>
              <a:rPr lang="es-ES" dirty="0" smtClean="0"/>
              <a:t>Esta clave ayuda a los niños a identificar cuando se está utilizando una voz de lucha y proporciona una manera de abordarlo.</a:t>
            </a:r>
          </a:p>
          <a:p>
            <a:endParaRPr lang="en-US" dirty="0" smtClean="0"/>
          </a:p>
          <a:p>
            <a:r>
              <a:rPr lang="en-US" sz="2000" b="1" dirty="0" err="1" smtClean="0"/>
              <a:t>Lets’s</a:t>
            </a:r>
            <a:r>
              <a:rPr lang="en-US" sz="2000" b="1" dirty="0" smtClean="0"/>
              <a:t> </a:t>
            </a:r>
            <a:r>
              <a:rPr lang="en-US" sz="2000" b="1" dirty="0" err="1" smtClean="0"/>
              <a:t>Roleplay</a:t>
            </a:r>
            <a:r>
              <a:rPr lang="en-US" sz="2000" b="1" dirty="0" smtClean="0"/>
              <a:t>!:  </a:t>
            </a:r>
            <a:br>
              <a:rPr lang="en-US" sz="2000" b="1" dirty="0" smtClean="0"/>
            </a:br>
            <a:endParaRPr lang="en-US" sz="2000" b="1" dirty="0" smtClean="0"/>
          </a:p>
          <a:p>
            <a:r>
              <a:rPr lang="en-US" sz="2000" b="1" dirty="0" smtClean="0">
                <a:solidFill>
                  <a:schemeClr val="tx1"/>
                </a:solidFill>
              </a:rPr>
              <a:t>Child: </a:t>
            </a:r>
            <a:r>
              <a:rPr lang="en-US" sz="2000" dirty="0" smtClean="0">
                <a:solidFill>
                  <a:schemeClr val="accent6">
                    <a:lumMod val="75000"/>
                  </a:schemeClr>
                </a:solidFill>
              </a:rPr>
              <a:t>You never let me play!</a:t>
            </a:r>
          </a:p>
          <a:p>
            <a:r>
              <a:rPr lang="en-US" sz="2000" b="1" dirty="0" smtClean="0"/>
              <a:t>Parent: </a:t>
            </a:r>
            <a:r>
              <a:rPr lang="en-US" sz="2000" dirty="0" smtClean="0">
                <a:solidFill>
                  <a:schemeClr val="accent1"/>
                </a:solidFill>
              </a:rPr>
              <a:t>Can you use a talking voice instead of a fighting voice please?</a:t>
            </a:r>
          </a:p>
          <a:p>
            <a:r>
              <a:rPr lang="en-US" sz="2000" b="1" dirty="0" smtClean="0"/>
              <a:t>Child: </a:t>
            </a:r>
            <a:r>
              <a:rPr lang="en-US" sz="2000" dirty="0" smtClean="0">
                <a:solidFill>
                  <a:schemeClr val="accent6">
                    <a:lumMod val="75000"/>
                  </a:schemeClr>
                </a:solidFill>
              </a:rPr>
              <a:t>I feel mad when I don’t get to play.</a:t>
            </a:r>
          </a:p>
          <a:p>
            <a:r>
              <a:rPr lang="en-US" sz="2000" dirty="0" smtClean="0"/>
              <a:t>Parent:  </a:t>
            </a:r>
            <a:r>
              <a:rPr lang="en-US" sz="2000" dirty="0" smtClean="0">
                <a:solidFill>
                  <a:schemeClr val="accent1"/>
                </a:solidFill>
              </a:rPr>
              <a:t>You can be mad, but you can’t be mean.  Thank you for using a talking voice.</a:t>
            </a:r>
            <a:endParaRPr lang="es-ES" dirty="0">
              <a:solidFill>
                <a:schemeClr val="accent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9569" y="315882"/>
            <a:ext cx="4908198" cy="6351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74970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6167" y="148471"/>
            <a:ext cx="4267421" cy="6678751"/>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b="1" dirty="0" smtClean="0"/>
              <a:t>Key 3: Relaxed vs. Fighting Body</a:t>
            </a:r>
            <a:endParaRPr lang="en-US" sz="2000" b="1" dirty="0"/>
          </a:p>
          <a:p>
            <a:endParaRPr lang="en-US" sz="2000" dirty="0" smtClean="0"/>
          </a:p>
          <a:p>
            <a:r>
              <a:rPr lang="en-US" sz="2000" dirty="0" smtClean="0"/>
              <a:t>This</a:t>
            </a:r>
            <a:r>
              <a:rPr lang="en-US" sz="2400" dirty="0" smtClean="0"/>
              <a:t> </a:t>
            </a:r>
            <a:r>
              <a:rPr lang="en-US" sz="2000" dirty="0" smtClean="0"/>
              <a:t>key helps kids identify when they are using a fighting face/body and provides a way to address it.  It is similar to that last key that address fighting vs. talking voice.</a:t>
            </a:r>
          </a:p>
          <a:p>
            <a:endParaRPr lang="en-US" dirty="0" smtClean="0"/>
          </a:p>
          <a:p>
            <a:r>
              <a:rPr lang="es-ES" dirty="0" smtClean="0"/>
              <a:t>Esta clave ayuda a los niños a identificar cuando se está utilizando un cuerpo de lucha y proporciona una manera de abordarlo. Es similar a la última tecla que aborden luchando contra la voz que habla.</a:t>
            </a:r>
          </a:p>
          <a:p>
            <a:endParaRPr lang="en-US" dirty="0" smtClean="0"/>
          </a:p>
          <a:p>
            <a:r>
              <a:rPr lang="en-US" sz="2000" b="1" dirty="0" smtClean="0"/>
              <a:t>Example: </a:t>
            </a:r>
          </a:p>
          <a:p>
            <a:r>
              <a:rPr lang="en-US" sz="2000" b="1" dirty="0" smtClean="0"/>
              <a:t>Parent: </a:t>
            </a:r>
            <a:r>
              <a:rPr lang="en-US" sz="2000" b="1" dirty="0" smtClean="0">
                <a:solidFill>
                  <a:schemeClr val="accent1"/>
                </a:solidFill>
              </a:rPr>
              <a:t>You’re fighting face and tense body make it hard to talk.  Can you try to take a breath and relax your body? </a:t>
            </a:r>
          </a:p>
          <a:p>
            <a:endParaRPr lang="en-US" sz="2000" b="1" dirty="0"/>
          </a:p>
          <a:p>
            <a:r>
              <a:rPr lang="en-US" sz="2000" b="1" dirty="0" smtClean="0"/>
              <a:t>Example: Mountain or Yoga Breath</a:t>
            </a:r>
            <a:endParaRPr lang="es-ES" dirty="0">
              <a:solidFill>
                <a:schemeClr val="accent1"/>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821" y="381000"/>
            <a:ext cx="4724179" cy="6113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89037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90" y="2819400"/>
            <a:ext cx="2947554" cy="3814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2654" y="2830201"/>
            <a:ext cx="2993649" cy="3874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78903" y="2819400"/>
            <a:ext cx="3065097" cy="3966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4990" y="152400"/>
            <a:ext cx="8976610" cy="2492990"/>
          </a:xfrm>
          <a:prstGeom prst="rect">
            <a:avLst/>
          </a:prstGeom>
          <a:noFill/>
        </p:spPr>
        <p:txBody>
          <a:bodyPr wrap="square" rtlCol="0">
            <a:spAutoFit/>
          </a:bodyPr>
          <a:lstStyle/>
          <a:p>
            <a:r>
              <a:rPr lang="en-US" sz="2400" b="1" dirty="0" smtClean="0"/>
              <a:t>Turn to a neighbor and discuss: </a:t>
            </a:r>
            <a:br>
              <a:rPr lang="en-US" sz="2400" b="1" dirty="0" smtClean="0"/>
            </a:br>
            <a:r>
              <a:rPr lang="en-US" sz="2400" dirty="0" smtClean="0"/>
              <a:t>Do you think any of these Communication Keys would be helpful when you are talking to your child, particularly when they are upset?  When?</a:t>
            </a:r>
          </a:p>
          <a:p>
            <a:r>
              <a:rPr lang="es-ES" sz="2000" dirty="0" smtClean="0"/>
              <a:t>A su vez a un vecino y discutir: ¿Cree usted que alguna de estas claves de comunicación sería útil cuando usted está hablando con su hijo, sobre todo cuando están molestos? ¿Cuándo?</a:t>
            </a:r>
            <a:endParaRPr lang="en-US" sz="2000" dirty="0"/>
          </a:p>
        </p:txBody>
      </p:sp>
    </p:spTree>
    <p:extLst>
      <p:ext uri="{BB962C8B-B14F-4D97-AF65-F5344CB8AC3E}">
        <p14:creationId xmlns:p14="http://schemas.microsoft.com/office/powerpoint/2010/main" val="27701723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6167" y="148471"/>
            <a:ext cx="4267421" cy="6586418"/>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b="1" dirty="0" smtClean="0"/>
              <a:t>Key 4: Choose Helpful Words, not Hurtful Words</a:t>
            </a:r>
            <a:endParaRPr lang="en-US" sz="2000" b="1" dirty="0"/>
          </a:p>
          <a:p>
            <a:endParaRPr lang="en-US" sz="2000" dirty="0" smtClean="0"/>
          </a:p>
          <a:p>
            <a:r>
              <a:rPr lang="en-US" sz="2000" dirty="0" smtClean="0"/>
              <a:t>This</a:t>
            </a:r>
            <a:r>
              <a:rPr lang="en-US" sz="2400" dirty="0" smtClean="0"/>
              <a:t> </a:t>
            </a:r>
            <a:r>
              <a:rPr lang="en-US" sz="2000" dirty="0" smtClean="0"/>
              <a:t>key helps kids think more about what they say, especially when they are upset.</a:t>
            </a:r>
          </a:p>
          <a:p>
            <a:endParaRPr lang="en-US" dirty="0" smtClean="0"/>
          </a:p>
          <a:p>
            <a:r>
              <a:rPr lang="en-US" sz="2000" b="1" dirty="0" err="1" smtClean="0"/>
              <a:t>Roleplay</a:t>
            </a:r>
            <a:r>
              <a:rPr lang="en-US" sz="2000" b="1" dirty="0" smtClean="0"/>
              <a:t>!:</a:t>
            </a:r>
            <a:br>
              <a:rPr lang="en-US" sz="2000" b="1" dirty="0" smtClean="0"/>
            </a:br>
            <a:r>
              <a:rPr lang="en-US" sz="2000" b="1" dirty="0" smtClean="0"/>
              <a:t>Parent: </a:t>
            </a:r>
            <a:r>
              <a:rPr lang="en-US" sz="2000" dirty="0" smtClean="0">
                <a:solidFill>
                  <a:schemeClr val="accent1"/>
                </a:solidFill>
              </a:rPr>
              <a:t>Maria did you tell your brother you hate him?</a:t>
            </a:r>
          </a:p>
          <a:p>
            <a:r>
              <a:rPr lang="en-US" sz="2000" b="1" dirty="0" smtClean="0"/>
              <a:t>Maria: </a:t>
            </a:r>
            <a:r>
              <a:rPr lang="en-US" sz="2000" dirty="0" smtClean="0">
                <a:solidFill>
                  <a:schemeClr val="accent6"/>
                </a:solidFill>
              </a:rPr>
              <a:t>Yes, but he called me a cry baby first!</a:t>
            </a:r>
          </a:p>
          <a:p>
            <a:r>
              <a:rPr lang="en-US" sz="2000" b="1" dirty="0" smtClean="0"/>
              <a:t>Parent: </a:t>
            </a:r>
            <a:r>
              <a:rPr lang="en-US" sz="2000" dirty="0" smtClean="0">
                <a:solidFill>
                  <a:schemeClr val="accent1"/>
                </a:solidFill>
              </a:rPr>
              <a:t>Do you think telling him you hated him was helpful or hurtful?</a:t>
            </a:r>
          </a:p>
          <a:p>
            <a:r>
              <a:rPr lang="en-US" sz="2000" dirty="0" smtClean="0"/>
              <a:t>Maria: </a:t>
            </a:r>
            <a:r>
              <a:rPr lang="en-US" sz="2000" dirty="0" smtClean="0">
                <a:solidFill>
                  <a:schemeClr val="accent6"/>
                </a:solidFill>
              </a:rPr>
              <a:t>Hurtful…</a:t>
            </a:r>
          </a:p>
          <a:p>
            <a:r>
              <a:rPr lang="en-US" sz="2000" b="1" dirty="0" smtClean="0"/>
              <a:t>Parent: </a:t>
            </a:r>
            <a:r>
              <a:rPr lang="en-US" sz="2000" dirty="0" smtClean="0">
                <a:solidFill>
                  <a:schemeClr val="accent6"/>
                </a:solidFill>
              </a:rPr>
              <a:t>When we choose hurtful words it doesn’t make things better.  Can you tell your brother how he made you feel when he called you a crybaby?</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6973" y="617652"/>
            <a:ext cx="4459538" cy="5771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4131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6166" y="148863"/>
            <a:ext cx="4267421" cy="6432530"/>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b="1" dirty="0" smtClean="0"/>
              <a:t>Key 5: Be Brave and Redo Hurtful Moments</a:t>
            </a:r>
            <a:endParaRPr lang="en-US" sz="2000" b="1" dirty="0"/>
          </a:p>
          <a:p>
            <a:endParaRPr lang="en-US" sz="900" dirty="0" smtClean="0"/>
          </a:p>
          <a:p>
            <a:r>
              <a:rPr lang="en-US" sz="2000" dirty="0" smtClean="0"/>
              <a:t>This</a:t>
            </a:r>
            <a:r>
              <a:rPr lang="en-US" sz="2400" dirty="0" smtClean="0"/>
              <a:t> </a:t>
            </a:r>
            <a:r>
              <a:rPr lang="en-US" sz="2000" dirty="0" smtClean="0"/>
              <a:t>key helps kids learn that when they do hurt someone, they can “redo” the moment and try to make it better. </a:t>
            </a:r>
          </a:p>
          <a:p>
            <a:endParaRPr lang="en-US" sz="900" dirty="0" smtClean="0"/>
          </a:p>
          <a:p>
            <a:r>
              <a:rPr lang="es-ES" dirty="0" smtClean="0"/>
              <a:t>Esta clave ayuda a los niños a aprender que cuando hacen daño a alguien, ellos pueden "rehacer" el momento y tratar de hacerlo mejor.</a:t>
            </a:r>
          </a:p>
          <a:p>
            <a:endParaRPr lang="en-US" dirty="0" smtClean="0"/>
          </a:p>
          <a:p>
            <a:r>
              <a:rPr lang="en-US" sz="2000" b="1" dirty="0" smtClean="0"/>
              <a:t>Example</a:t>
            </a:r>
            <a:r>
              <a:rPr lang="en-US" sz="2000" b="1" dirty="0"/>
              <a:t>:</a:t>
            </a:r>
            <a:r>
              <a:rPr lang="en-US" sz="2000" b="1" dirty="0" smtClean="0"/>
              <a:t/>
            </a:r>
            <a:br>
              <a:rPr lang="en-US" sz="2000" b="1" dirty="0" smtClean="0"/>
            </a:br>
            <a:r>
              <a:rPr lang="en-US" sz="2000" b="1" dirty="0" smtClean="0"/>
              <a:t>Parent: </a:t>
            </a:r>
            <a:r>
              <a:rPr lang="en-US" sz="2000" dirty="0" smtClean="0">
                <a:solidFill>
                  <a:schemeClr val="accent1"/>
                </a:solidFill>
              </a:rPr>
              <a:t>When you just yelled “whatever” to me, it really hurt my feelings.  Can you be brave and try again?  Tell me what’s wrong in a kinder way.</a:t>
            </a:r>
          </a:p>
          <a:p>
            <a:r>
              <a:rPr lang="en-US" sz="2400" b="1" dirty="0" smtClean="0">
                <a:solidFill>
                  <a:schemeClr val="tx2"/>
                </a:solidFill>
              </a:rPr>
              <a:t>Example: </a:t>
            </a:r>
            <a:r>
              <a:rPr lang="en-US" sz="2000" dirty="0" smtClean="0">
                <a:solidFill>
                  <a:schemeClr val="tx2"/>
                </a:solidFill>
              </a:rPr>
              <a:t/>
            </a:r>
            <a:br>
              <a:rPr lang="en-US" sz="2000" dirty="0" smtClean="0">
                <a:solidFill>
                  <a:schemeClr val="tx2"/>
                </a:solidFill>
              </a:rPr>
            </a:br>
            <a:r>
              <a:rPr lang="en-US" sz="2000" dirty="0" smtClean="0">
                <a:solidFill>
                  <a:schemeClr val="tx2"/>
                </a:solidFill>
              </a:rPr>
              <a:t>Child: </a:t>
            </a:r>
            <a:r>
              <a:rPr lang="en-US" sz="2000" dirty="0" smtClean="0">
                <a:solidFill>
                  <a:schemeClr val="accent6"/>
                </a:solidFill>
              </a:rPr>
              <a:t>I’m sorry for yelling, can I try that again?</a:t>
            </a:r>
            <a:endParaRPr lang="en-US" sz="2000" dirty="0" smtClean="0">
              <a:solidFill>
                <a:schemeClr val="tx2"/>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0956" y="456662"/>
            <a:ext cx="4710546"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89495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86738"/>
            <a:ext cx="4496442" cy="6355586"/>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b="1" dirty="0" smtClean="0"/>
              <a:t>Key 6: Be Kind and Let People Try Again</a:t>
            </a:r>
            <a:endParaRPr lang="en-US" sz="2000" b="1" dirty="0"/>
          </a:p>
          <a:p>
            <a:endParaRPr lang="en-US" sz="700" dirty="0" smtClean="0"/>
          </a:p>
          <a:p>
            <a:r>
              <a:rPr lang="en-US" sz="2000" dirty="0" smtClean="0"/>
              <a:t>This</a:t>
            </a:r>
            <a:r>
              <a:rPr lang="en-US" sz="2400" dirty="0" smtClean="0"/>
              <a:t> </a:t>
            </a:r>
            <a:r>
              <a:rPr lang="en-US" sz="2000" dirty="0" smtClean="0"/>
              <a:t>key helps kids lets other try again and know everyone makes mistakes.  This one is important for adults around them to model!</a:t>
            </a:r>
          </a:p>
          <a:p>
            <a:endParaRPr lang="en-US" sz="800" dirty="0" smtClean="0"/>
          </a:p>
          <a:p>
            <a:r>
              <a:rPr lang="es-ES" dirty="0" smtClean="0"/>
              <a:t>Esta clave ayuda a los niños permite a otros a intentarlo de nuevo y saber todo el mundo comete errores. Este es importante para los adultos que los rodean para modelar!</a:t>
            </a:r>
            <a:br>
              <a:rPr lang="es-ES" dirty="0" smtClean="0"/>
            </a:br>
            <a:endParaRPr lang="es-ES" dirty="0" smtClean="0"/>
          </a:p>
          <a:p>
            <a:r>
              <a:rPr lang="en-US" sz="2000" b="1" dirty="0" smtClean="0"/>
              <a:t>Example</a:t>
            </a:r>
            <a:r>
              <a:rPr lang="en-US" sz="2000" b="1" dirty="0"/>
              <a:t>:</a:t>
            </a:r>
            <a:r>
              <a:rPr lang="en-US" sz="2000" b="1" dirty="0" smtClean="0"/>
              <a:t/>
            </a:r>
            <a:br>
              <a:rPr lang="en-US" sz="2000" b="1" dirty="0" smtClean="0"/>
            </a:br>
            <a:r>
              <a:rPr lang="en-US" sz="2000" b="1" dirty="0" smtClean="0"/>
              <a:t>Parent: </a:t>
            </a:r>
            <a:r>
              <a:rPr lang="en-US" sz="2000" dirty="0" smtClean="0">
                <a:solidFill>
                  <a:schemeClr val="accent1"/>
                </a:solidFill>
              </a:rPr>
              <a:t>I’m sorry I raised by voice, can you be kind and let me try again?</a:t>
            </a:r>
          </a:p>
          <a:p>
            <a:endParaRPr lang="en-US" sz="2000" dirty="0" smtClean="0">
              <a:solidFill>
                <a:schemeClr val="accent1"/>
              </a:solidFill>
            </a:endParaRPr>
          </a:p>
          <a:p>
            <a:r>
              <a:rPr lang="en-US" sz="2000" dirty="0" smtClean="0">
                <a:solidFill>
                  <a:schemeClr val="tx1"/>
                </a:solidFill>
              </a:rPr>
              <a:t>OR </a:t>
            </a:r>
            <a:r>
              <a:rPr lang="en-US" sz="2000" dirty="0" smtClean="0">
                <a:solidFill>
                  <a:schemeClr val="tx2"/>
                </a:solidFill>
              </a:rPr>
              <a:t>in response to a child slamming a door, throwing something, etc.</a:t>
            </a:r>
            <a:endParaRPr lang="en-US" sz="2000" dirty="0" smtClean="0">
              <a:solidFill>
                <a:schemeClr val="tx1"/>
              </a:solidFill>
            </a:endParaRPr>
          </a:p>
          <a:p>
            <a:r>
              <a:rPr lang="en-US" sz="2000" dirty="0" smtClean="0">
                <a:solidFill>
                  <a:schemeClr val="tx1"/>
                </a:solidFill>
              </a:rPr>
              <a:t>Parent: </a:t>
            </a:r>
            <a:r>
              <a:rPr lang="en-US" sz="2000" dirty="0" smtClean="0">
                <a:solidFill>
                  <a:schemeClr val="accent1"/>
                </a:solidFill>
              </a:rPr>
              <a:t>Can you try that again?  I know you can make a better choice.</a:t>
            </a:r>
            <a:endParaRPr lang="en-US" sz="2000" dirty="0" smtClean="0">
              <a:solidFill>
                <a:schemeClr val="tx2"/>
              </a:solidFill>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1242" y="553492"/>
            <a:ext cx="4345256" cy="5623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68922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70188"/>
            <a:ext cx="3708897" cy="5595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267200" y="470188"/>
            <a:ext cx="4343400" cy="3416320"/>
          </a:xfrm>
          <a:prstGeom prst="rect">
            <a:avLst/>
          </a:prstGeom>
          <a:noFill/>
        </p:spPr>
        <p:txBody>
          <a:bodyPr wrap="square" rtlCol="0">
            <a:spAutoFit/>
          </a:bodyPr>
          <a:lstStyle/>
          <a:p>
            <a:r>
              <a:rPr lang="en-US" sz="2400" b="1" dirty="0" smtClean="0"/>
              <a:t>Icebreaker!</a:t>
            </a:r>
            <a:r>
              <a:rPr lang="en-US" sz="2400" dirty="0" smtClean="0"/>
              <a:t/>
            </a:r>
            <a:br>
              <a:rPr lang="en-US" sz="2400" dirty="0" smtClean="0"/>
            </a:br>
            <a:r>
              <a:rPr lang="en-US" sz="2400" dirty="0" smtClean="0"/>
              <a:t>- Look at the feelings a your       table (Spanish key in packet!)</a:t>
            </a:r>
          </a:p>
          <a:p>
            <a:r>
              <a:rPr lang="en-US" sz="2400" dirty="0" smtClean="0"/>
              <a:t>- Choose any feeling (you don’t have to feel this feeling now)</a:t>
            </a:r>
          </a:p>
          <a:p>
            <a:r>
              <a:rPr lang="en-US" sz="2400" dirty="0" smtClean="0"/>
              <a:t>- Share with your partner what feeling you chose and why!</a:t>
            </a:r>
          </a:p>
        </p:txBody>
      </p:sp>
      <p:sp>
        <p:nvSpPr>
          <p:cNvPr id="4" name="Rectangle 3"/>
          <p:cNvSpPr/>
          <p:nvPr/>
        </p:nvSpPr>
        <p:spPr>
          <a:xfrm>
            <a:off x="4267200" y="3886508"/>
            <a:ext cx="4572000" cy="2677656"/>
          </a:xfrm>
          <a:prstGeom prst="rect">
            <a:avLst/>
          </a:prstGeom>
        </p:spPr>
        <p:txBody>
          <a:bodyPr>
            <a:spAutoFit/>
          </a:bodyPr>
          <a:lstStyle/>
          <a:p>
            <a:r>
              <a:rPr lang="en-US" sz="2400" b="1" dirty="0" smtClean="0"/>
              <a:t>Icebreaker!</a:t>
            </a:r>
            <a:r>
              <a:rPr lang="en-US" sz="2400" dirty="0" smtClean="0"/>
              <a:t/>
            </a:r>
            <a:br>
              <a:rPr lang="en-US" sz="2400" dirty="0" smtClean="0"/>
            </a:br>
            <a:r>
              <a:rPr lang="en-US" sz="2400" dirty="0" smtClean="0"/>
              <a:t>- </a:t>
            </a:r>
            <a:r>
              <a:rPr lang="es-ES" sz="2400" dirty="0" smtClean="0"/>
              <a:t>Mira las sensaciones a su mesa (llave española en el paquete!) </a:t>
            </a:r>
          </a:p>
          <a:p>
            <a:r>
              <a:rPr lang="es-ES" sz="2400" dirty="0" smtClean="0"/>
              <a:t>- Elija cualquier sentimiento </a:t>
            </a:r>
          </a:p>
          <a:p>
            <a:r>
              <a:rPr lang="es-ES" sz="2400" dirty="0" smtClean="0"/>
              <a:t>- Comparte con tu pareja lo que sientes que usted eligió y por qué!</a:t>
            </a:r>
            <a:endParaRPr lang="en-US" sz="2400" dirty="0" smtClean="0"/>
          </a:p>
        </p:txBody>
      </p:sp>
    </p:spTree>
    <p:extLst>
      <p:ext uri="{BB962C8B-B14F-4D97-AF65-F5344CB8AC3E}">
        <p14:creationId xmlns:p14="http://schemas.microsoft.com/office/powerpoint/2010/main" val="5522243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86738"/>
            <a:ext cx="4496442" cy="6355586"/>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b="1" dirty="0" smtClean="0"/>
              <a:t>Key 7: Assume the Best!</a:t>
            </a:r>
            <a:endParaRPr lang="en-US" sz="2000" b="1" dirty="0"/>
          </a:p>
          <a:p>
            <a:endParaRPr lang="en-US" sz="700" dirty="0" smtClean="0"/>
          </a:p>
          <a:p>
            <a:r>
              <a:rPr lang="en-US" sz="2000" dirty="0" smtClean="0"/>
              <a:t>This</a:t>
            </a:r>
            <a:r>
              <a:rPr lang="en-US" sz="2400" dirty="0" smtClean="0"/>
              <a:t> </a:t>
            </a:r>
            <a:r>
              <a:rPr lang="en-US" sz="2000" dirty="0" smtClean="0"/>
              <a:t>key is important for students who worry and are sensitive about friendships.  Parents can help “train the brain” of their child to assume the best.</a:t>
            </a:r>
          </a:p>
          <a:p>
            <a:endParaRPr lang="en-US" sz="800" dirty="0" smtClean="0"/>
          </a:p>
          <a:p>
            <a:r>
              <a:rPr lang="es-ES" dirty="0" smtClean="0"/>
              <a:t>Esta clave es importante para los estudiantes que se preocupan y que son sensibles a las amistades. Los padres pueden ayudar a "entrenar el cerebro" de su niño para asumir lo mejor.</a:t>
            </a:r>
          </a:p>
          <a:p>
            <a:r>
              <a:rPr lang="es-ES" dirty="0" smtClean="0"/>
              <a:t/>
            </a:r>
            <a:br>
              <a:rPr lang="es-ES" dirty="0" smtClean="0"/>
            </a:br>
            <a:r>
              <a:rPr lang="en-US" sz="2000" b="1" dirty="0" err="1" smtClean="0"/>
              <a:t>Roleplay</a:t>
            </a:r>
            <a:r>
              <a:rPr lang="en-US" sz="2000" b="1" dirty="0" smtClean="0"/>
              <a:t>!:</a:t>
            </a:r>
          </a:p>
          <a:p>
            <a:r>
              <a:rPr lang="en-US" sz="2000" b="1" dirty="0" smtClean="0"/>
              <a:t/>
            </a:r>
            <a:br>
              <a:rPr lang="en-US" sz="2000" b="1" dirty="0" smtClean="0"/>
            </a:br>
            <a:r>
              <a:rPr lang="en-US" sz="2000" b="1" dirty="0" smtClean="0"/>
              <a:t>Child: </a:t>
            </a:r>
            <a:r>
              <a:rPr lang="en-US" sz="2000" dirty="0" smtClean="0">
                <a:solidFill>
                  <a:schemeClr val="accent6"/>
                </a:solidFill>
              </a:rPr>
              <a:t>I think Cindy doesn’t likes me anymore. She ignored me at recess today.</a:t>
            </a:r>
            <a:r>
              <a:rPr lang="en-US" sz="2000" dirty="0" smtClean="0">
                <a:solidFill>
                  <a:schemeClr val="accent1"/>
                </a:solidFill>
              </a:rPr>
              <a:t/>
            </a:r>
            <a:br>
              <a:rPr lang="en-US" sz="2000" dirty="0" smtClean="0">
                <a:solidFill>
                  <a:schemeClr val="accent1"/>
                </a:solidFill>
              </a:rPr>
            </a:br>
            <a:r>
              <a:rPr lang="en-US" sz="2000" dirty="0" smtClean="0">
                <a:solidFill>
                  <a:schemeClr val="accent1"/>
                </a:solidFill>
              </a:rPr>
              <a:t>Parent: Cindy probably isn’t upset with you, she was probably upset at something else.</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550" y="685800"/>
            <a:ext cx="4386696" cy="567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07969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1028" y="2133600"/>
            <a:ext cx="2622972" cy="3394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7902" y="3541244"/>
            <a:ext cx="2590384" cy="3352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731" y="1905104"/>
            <a:ext cx="2362200" cy="3056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97517" y="3541244"/>
            <a:ext cx="2590385" cy="3352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09600" y="228600"/>
            <a:ext cx="6734331" cy="1384995"/>
          </a:xfrm>
          <a:prstGeom prst="rect">
            <a:avLst/>
          </a:prstGeom>
        </p:spPr>
        <p:txBody>
          <a:bodyPr wrap="square">
            <a:spAutoFit/>
          </a:bodyPr>
          <a:lstStyle/>
          <a:p>
            <a:r>
              <a:rPr lang="en-US" sz="2400" b="1" dirty="0" smtClean="0"/>
              <a:t>Turn to a neighbor and discuss: </a:t>
            </a:r>
            <a:r>
              <a:rPr lang="en-US" sz="2000" b="1" dirty="0" smtClean="0"/>
              <a:t/>
            </a:r>
            <a:br>
              <a:rPr lang="en-US" sz="2000" b="1" dirty="0" smtClean="0"/>
            </a:br>
            <a:r>
              <a:rPr lang="en-US" sz="2000" dirty="0" smtClean="0"/>
              <a:t>Do you think any of these Communication Keys would be helpful when you are talking to your child, particularly when they are upset?  When?</a:t>
            </a:r>
          </a:p>
        </p:txBody>
      </p:sp>
      <p:sp>
        <p:nvSpPr>
          <p:cNvPr id="7" name="TextBox 6"/>
          <p:cNvSpPr txBox="1"/>
          <p:nvPr/>
        </p:nvSpPr>
        <p:spPr>
          <a:xfrm>
            <a:off x="2514600" y="1552039"/>
            <a:ext cx="3733800" cy="2092881"/>
          </a:xfrm>
          <a:prstGeom prst="rect">
            <a:avLst/>
          </a:prstGeom>
          <a:noFill/>
        </p:spPr>
        <p:txBody>
          <a:bodyPr wrap="square" rtlCol="0">
            <a:spAutoFit/>
          </a:bodyPr>
          <a:lstStyle/>
          <a:p>
            <a:r>
              <a:rPr lang="es-ES" sz="2000" b="1" dirty="0" smtClean="0"/>
              <a:t>A su vez a un vecino y discutir: </a:t>
            </a:r>
            <a:r>
              <a:rPr lang="es-ES" dirty="0" smtClean="0"/>
              <a:t>¿Cree usted que alguna de estas claves de comunicación sería útil cuando usted está hablando con su hijo, sobre todo cuando están molestos? ¿Cuándo?</a:t>
            </a:r>
            <a:endParaRPr lang="en-US" dirty="0" smtClean="0"/>
          </a:p>
          <a:p>
            <a:endParaRPr lang="en-US" dirty="0"/>
          </a:p>
        </p:txBody>
      </p:sp>
    </p:spTree>
    <p:extLst>
      <p:ext uri="{BB962C8B-B14F-4D97-AF65-F5344CB8AC3E}">
        <p14:creationId xmlns:p14="http://schemas.microsoft.com/office/powerpoint/2010/main" val="35533600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56011" y="3124200"/>
            <a:ext cx="2366624" cy="3062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9388" y="3124199"/>
            <a:ext cx="2366623" cy="3062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10730" y="0"/>
            <a:ext cx="2299853" cy="2976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856" y="3124200"/>
            <a:ext cx="2366624" cy="3062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934" y="0"/>
            <a:ext cx="2299854" cy="2976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14788" y="0"/>
            <a:ext cx="2333412" cy="3019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10878" y="0"/>
            <a:ext cx="2299852" cy="2976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7026383" y="3414895"/>
            <a:ext cx="2233270" cy="1261884"/>
          </a:xfrm>
          <a:prstGeom prst="rect">
            <a:avLst/>
          </a:prstGeom>
          <a:noFill/>
        </p:spPr>
        <p:txBody>
          <a:bodyPr wrap="square" rtlCol="0">
            <a:spAutoFit/>
          </a:bodyPr>
          <a:lstStyle/>
          <a:p>
            <a:r>
              <a:rPr lang="en-US" sz="3200" b="1" dirty="0" smtClean="0"/>
              <a:t>7 </a:t>
            </a:r>
            <a:r>
              <a:rPr lang="en-US" sz="2400" b="1" dirty="0" err="1" smtClean="0"/>
              <a:t>Kimochis</a:t>
            </a:r>
            <a:r>
              <a:rPr lang="en-US" sz="2400" b="1" dirty="0" smtClean="0"/>
              <a:t> Keys to </a:t>
            </a:r>
            <a:r>
              <a:rPr lang="en-US" sz="2000" dirty="0" smtClean="0"/>
              <a:t>Communication!</a:t>
            </a:r>
            <a:endParaRPr lang="en-US" sz="2000" dirty="0"/>
          </a:p>
        </p:txBody>
      </p:sp>
    </p:spTree>
    <p:extLst>
      <p:ext uri="{BB962C8B-B14F-4D97-AF65-F5344CB8AC3E}">
        <p14:creationId xmlns:p14="http://schemas.microsoft.com/office/powerpoint/2010/main" val="15814950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09929"/>
            <a:ext cx="8763000" cy="7263527"/>
          </a:xfrm>
          <a:prstGeom prst="rect">
            <a:avLst/>
          </a:prstGeom>
          <a:noFill/>
        </p:spPr>
        <p:txBody>
          <a:bodyPr wrap="square" rtlCol="0">
            <a:spAutoFit/>
          </a:bodyPr>
          <a:lstStyle/>
          <a:p>
            <a:r>
              <a:rPr lang="en-US" sz="2000" b="1" dirty="0" smtClean="0"/>
              <a:t>Do they keys always work?</a:t>
            </a:r>
          </a:p>
          <a:p>
            <a:pPr marL="285750" indent="-285750">
              <a:buFontTx/>
              <a:buChar char="-"/>
            </a:pPr>
            <a:r>
              <a:rPr lang="en-US" dirty="0" smtClean="0"/>
              <a:t>No particularly when a child is </a:t>
            </a:r>
            <a:r>
              <a:rPr lang="en-US" i="1" dirty="0" smtClean="0"/>
              <a:t>very upset</a:t>
            </a:r>
            <a:r>
              <a:rPr lang="en-US" dirty="0" smtClean="0"/>
              <a:t>, the key might not work right away.</a:t>
            </a:r>
          </a:p>
          <a:p>
            <a:pPr marL="285750" indent="-285750">
              <a:buFontTx/>
              <a:buChar char="-"/>
            </a:pPr>
            <a:r>
              <a:rPr lang="en-US" i="1" dirty="0" smtClean="0"/>
              <a:t>If your child is very upset, </a:t>
            </a:r>
            <a:r>
              <a:rPr lang="en-US" dirty="0" err="1" smtClean="0"/>
              <a:t>Kimochis</a:t>
            </a:r>
            <a:r>
              <a:rPr lang="en-US" dirty="0" smtClean="0"/>
              <a:t> suggests waiting until they are in a place where they are able to have a conversation, instead of trying to have it when they are at an emotional peak.</a:t>
            </a:r>
          </a:p>
          <a:p>
            <a:endParaRPr lang="en-US" sz="300" b="1" dirty="0"/>
          </a:p>
          <a:p>
            <a:r>
              <a:rPr lang="en-US" sz="2000" b="1" dirty="0" smtClean="0"/>
              <a:t>Have the keys worked for me? </a:t>
            </a:r>
          </a:p>
          <a:p>
            <a:pPr marL="285750" indent="-285750">
              <a:buFontTx/>
              <a:buChar char="-"/>
            </a:pPr>
            <a:r>
              <a:rPr lang="en-US" dirty="0" smtClean="0"/>
              <a:t>As a teacher, I can say that having a common language for how to communicate, even when upset, has been incredibly helpful.</a:t>
            </a:r>
          </a:p>
          <a:p>
            <a:pPr marL="285750" indent="-285750">
              <a:buFontTx/>
              <a:buChar char="-"/>
            </a:pPr>
            <a:r>
              <a:rPr lang="en-US" dirty="0" smtClean="0"/>
              <a:t>We wanted to give you the keys that we have been working on in class so they can hopefully translate positively at home!</a:t>
            </a:r>
          </a:p>
          <a:p>
            <a:endParaRPr lang="es-ES" sz="1000" b="1" dirty="0" smtClean="0"/>
          </a:p>
          <a:p>
            <a:r>
              <a:rPr lang="es-ES" sz="2000" b="1" dirty="0" smtClean="0"/>
              <a:t>¿Tienen las llaves siempre funcionan? </a:t>
            </a:r>
            <a:endParaRPr lang="en-US" sz="2000" b="1" dirty="0"/>
          </a:p>
          <a:p>
            <a:pPr marL="285750" indent="-285750">
              <a:buFontTx/>
              <a:buChar char="-"/>
            </a:pPr>
            <a:r>
              <a:rPr lang="es-ES" dirty="0" smtClean="0"/>
              <a:t>No todo cuando un niño está muy molesto, la clave no podría funcionar de inmediato. </a:t>
            </a:r>
          </a:p>
          <a:p>
            <a:pPr marL="285750" indent="-285750">
              <a:buFontTx/>
              <a:buChar char="-"/>
            </a:pPr>
            <a:r>
              <a:rPr lang="es-ES" dirty="0" smtClean="0"/>
              <a:t>Si su niño está muy molesto, </a:t>
            </a:r>
            <a:r>
              <a:rPr lang="es-ES" dirty="0" err="1" smtClean="0"/>
              <a:t>Kimochis</a:t>
            </a:r>
            <a:r>
              <a:rPr lang="es-ES" dirty="0" smtClean="0"/>
              <a:t> sugiere esperar hasta que estén en un lugar donde son capaces de mantener una conversación, en lugar de tratar de tenerlo cuando están en un pico emocional. </a:t>
            </a:r>
          </a:p>
          <a:p>
            <a:pPr marL="285750" indent="-285750">
              <a:buFontTx/>
              <a:buChar char="-"/>
            </a:pPr>
            <a:endParaRPr lang="es-ES" sz="900" dirty="0" smtClean="0"/>
          </a:p>
          <a:p>
            <a:r>
              <a:rPr lang="es-ES" sz="2000" b="1" dirty="0" smtClean="0"/>
              <a:t>¿Las claves trabajado para mí? </a:t>
            </a:r>
          </a:p>
          <a:p>
            <a:pPr marL="285750" indent="-285750">
              <a:buFontTx/>
              <a:buChar char="-"/>
            </a:pPr>
            <a:r>
              <a:rPr lang="es-ES" dirty="0" smtClean="0"/>
              <a:t>Como maestro, puedo decir que el tener un lenguaje común para la forma de comunicarse, incluso cuando molesta, ha sido increíblemente útil. </a:t>
            </a:r>
          </a:p>
          <a:p>
            <a:pPr marL="285750" indent="-285750">
              <a:buFontTx/>
              <a:buChar char="-"/>
            </a:pPr>
            <a:r>
              <a:rPr lang="es-ES" dirty="0" smtClean="0"/>
              <a:t>Queríamos darle las claves que hemos estado trabajando en clase por lo que espero que se puede traducir de manera positiva en el país!</a:t>
            </a:r>
          </a:p>
          <a:p>
            <a:pPr algn="ctr"/>
            <a:r>
              <a:rPr lang="en-US" b="1" dirty="0" smtClean="0"/>
              <a:t>Other questions?  </a:t>
            </a:r>
            <a:r>
              <a:rPr lang="en-US" b="1" dirty="0" err="1" smtClean="0"/>
              <a:t>Otras</a:t>
            </a:r>
            <a:r>
              <a:rPr lang="en-US" b="1" dirty="0" smtClean="0"/>
              <a:t> </a:t>
            </a:r>
            <a:r>
              <a:rPr lang="en-US" b="1" dirty="0" err="1" smtClean="0"/>
              <a:t>Preguntas</a:t>
            </a:r>
            <a:r>
              <a:rPr lang="en-US" b="1" dirty="0" smtClean="0"/>
              <a:t>?</a:t>
            </a:r>
          </a:p>
          <a:p>
            <a:pPr algn="ctr"/>
            <a:endParaRPr lang="en-US" b="1" dirty="0" smtClean="0"/>
          </a:p>
          <a:p>
            <a:pPr marL="285750" indent="-285750">
              <a:buFontTx/>
              <a:buChar char="-"/>
            </a:pPr>
            <a:endParaRPr lang="en-US" dirty="0"/>
          </a:p>
        </p:txBody>
      </p:sp>
    </p:spTree>
    <p:extLst>
      <p:ext uri="{BB962C8B-B14F-4D97-AF65-F5344CB8AC3E}">
        <p14:creationId xmlns:p14="http://schemas.microsoft.com/office/powerpoint/2010/main" val="12356436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txBox="1">
            <a:spLocks/>
          </p:cNvSpPr>
          <p:nvPr/>
        </p:nvSpPr>
        <p:spPr>
          <a:xfrm>
            <a:off x="228600" y="228600"/>
            <a:ext cx="8610600" cy="3200400"/>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r>
              <a:rPr lang="en-US" sz="2000" dirty="0" smtClean="0"/>
              <a:t>Today’s Objectives:</a:t>
            </a:r>
          </a:p>
          <a:p>
            <a:pPr marL="514350" indent="-514350">
              <a:buFont typeface="Georgia" pitchFamily="18" charset="0"/>
              <a:buAutoNum type="arabicParenR"/>
            </a:pPr>
            <a:r>
              <a:rPr lang="en-US" sz="2000" dirty="0" smtClean="0"/>
              <a:t>We will be able to help our children </a:t>
            </a:r>
            <a:r>
              <a:rPr lang="en-US" sz="2000" i="1" dirty="0" smtClean="0"/>
              <a:t>identify</a:t>
            </a:r>
            <a:r>
              <a:rPr lang="zh-TW" altLang="en-US" sz="2000" dirty="0" smtClean="0"/>
              <a:t> </a:t>
            </a:r>
            <a:r>
              <a:rPr lang="en-US" altLang="zh-TW" sz="2000" dirty="0" smtClean="0"/>
              <a:t>their feelings.</a:t>
            </a:r>
          </a:p>
          <a:p>
            <a:pPr marL="514350" indent="-514350">
              <a:buFont typeface="Georgia" pitchFamily="18" charset="0"/>
              <a:buAutoNum type="arabicParenR" startAt="2"/>
            </a:pPr>
            <a:r>
              <a:rPr lang="en-US" sz="2000" dirty="0" smtClean="0"/>
              <a:t>We will be able to </a:t>
            </a:r>
            <a:r>
              <a:rPr lang="en-US" sz="2000" i="1" dirty="0" smtClean="0"/>
              <a:t>validate </a:t>
            </a:r>
            <a:r>
              <a:rPr lang="en-US" sz="2000" dirty="0" smtClean="0"/>
              <a:t>our children’s feelings.</a:t>
            </a:r>
          </a:p>
          <a:p>
            <a:pPr marL="514350" indent="-514350">
              <a:buFont typeface="Georgia" pitchFamily="18" charset="0"/>
              <a:buAutoNum type="arabicParenR" startAt="3"/>
            </a:pPr>
            <a:r>
              <a:rPr lang="en-US" sz="2000" dirty="0" smtClean="0"/>
              <a:t>We will learn “</a:t>
            </a:r>
            <a:r>
              <a:rPr lang="en-US" sz="2000" i="1" dirty="0" smtClean="0"/>
              <a:t>keys</a:t>
            </a:r>
            <a:r>
              <a:rPr lang="en-US" sz="2000" dirty="0" smtClean="0"/>
              <a:t>” for better communication with our children.</a:t>
            </a:r>
          </a:p>
          <a:p>
            <a:endParaRPr lang="en-US" sz="2800" dirty="0"/>
          </a:p>
        </p:txBody>
      </p:sp>
      <p:sp>
        <p:nvSpPr>
          <p:cNvPr id="3" name="Rectangle 2"/>
          <p:cNvSpPr/>
          <p:nvPr/>
        </p:nvSpPr>
        <p:spPr>
          <a:xfrm>
            <a:off x="152400" y="1981200"/>
            <a:ext cx="8686800" cy="1200329"/>
          </a:xfrm>
          <a:prstGeom prst="rect">
            <a:avLst/>
          </a:prstGeom>
        </p:spPr>
        <p:txBody>
          <a:bodyPr wrap="square">
            <a:spAutoFit/>
          </a:bodyPr>
          <a:lstStyle/>
          <a:p>
            <a:r>
              <a:rPr lang="es-ES" dirty="0" smtClean="0"/>
              <a:t>Objetivos des hoy: </a:t>
            </a:r>
          </a:p>
          <a:p>
            <a:pPr marL="457200" indent="-457200">
              <a:buAutoNum type="arabicParenR"/>
            </a:pPr>
            <a:r>
              <a:rPr lang="es-ES" dirty="0" smtClean="0"/>
              <a:t>Vamos a ser capaces de ayudar a nuestro hijo a </a:t>
            </a:r>
            <a:r>
              <a:rPr lang="es-ES" i="1" dirty="0" smtClean="0"/>
              <a:t>identificar</a:t>
            </a:r>
            <a:r>
              <a:rPr lang="es-ES" dirty="0" smtClean="0"/>
              <a:t> sus sentimientos. </a:t>
            </a:r>
          </a:p>
          <a:p>
            <a:pPr marL="457200" indent="-457200">
              <a:buAutoNum type="arabicParenR" startAt="2"/>
            </a:pPr>
            <a:r>
              <a:rPr lang="es-ES" dirty="0" smtClean="0"/>
              <a:t>Vamos a ser capaces de </a:t>
            </a:r>
            <a:r>
              <a:rPr lang="es-ES" i="1" dirty="0" smtClean="0"/>
              <a:t>validar</a:t>
            </a:r>
            <a:r>
              <a:rPr lang="es-ES" dirty="0" smtClean="0"/>
              <a:t> nuestros sentimientos infantiles. </a:t>
            </a:r>
          </a:p>
          <a:p>
            <a:pPr marL="457200" indent="-457200">
              <a:buAutoNum type="arabicParenR" startAt="3"/>
            </a:pPr>
            <a:r>
              <a:rPr lang="es-ES" dirty="0" smtClean="0"/>
              <a:t>Vamos a aprender "</a:t>
            </a:r>
            <a:r>
              <a:rPr lang="es-ES" i="1" dirty="0" smtClean="0"/>
              <a:t>claves</a:t>
            </a:r>
            <a:r>
              <a:rPr lang="es-ES" dirty="0" smtClean="0"/>
              <a:t>" para mejorar la comunicación con nuestros hijos.</a:t>
            </a:r>
            <a:endParaRPr lang="en-US" dirty="0"/>
          </a:p>
        </p:txBody>
      </p:sp>
      <p:sp>
        <p:nvSpPr>
          <p:cNvPr id="4" name="TextBox 3"/>
          <p:cNvSpPr txBox="1"/>
          <p:nvPr/>
        </p:nvSpPr>
        <p:spPr>
          <a:xfrm>
            <a:off x="952500" y="3429000"/>
            <a:ext cx="7086600" cy="2923877"/>
          </a:xfrm>
          <a:prstGeom prst="rect">
            <a:avLst/>
          </a:prstGeom>
          <a:noFill/>
        </p:spPr>
        <p:txBody>
          <a:bodyPr wrap="square" rtlCol="0">
            <a:spAutoFit/>
          </a:bodyPr>
          <a:lstStyle/>
          <a:p>
            <a:r>
              <a:rPr lang="en-US" b="1" i="1" dirty="0" smtClean="0"/>
              <a:t>We hope that tonight has been helpful in learning how we are trying to identify and validate your child’s feelings and communicate with them at school.  We hope what we have talked about today will come alive in your home!</a:t>
            </a:r>
          </a:p>
          <a:p>
            <a:endParaRPr lang="en-US" b="1" i="1" dirty="0" smtClean="0"/>
          </a:p>
          <a:p>
            <a:endParaRPr lang="en-US" sz="400" b="1" i="1" dirty="0"/>
          </a:p>
          <a:p>
            <a:r>
              <a:rPr lang="es-ES" b="1" i="1" dirty="0" smtClean="0"/>
              <a:t>Esperamos que esta noche ha sido de gran ayuda en el aprendizaje de cómo estamos tratando de identificar y validar los sentimientos de su hijo y comunicarse con ellos en la escuela. Esperamos que lo que hemos hablado hoy cobrará vida en su hogar!</a:t>
            </a:r>
            <a:endParaRPr lang="en-US" b="1" i="1" dirty="0"/>
          </a:p>
        </p:txBody>
      </p:sp>
    </p:spTree>
    <p:extLst>
      <p:ext uri="{BB962C8B-B14F-4D97-AF65-F5344CB8AC3E}">
        <p14:creationId xmlns:p14="http://schemas.microsoft.com/office/powerpoint/2010/main" val="36291283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153400" cy="461665"/>
          </a:xfrm>
          <a:prstGeom prst="rect">
            <a:avLst/>
          </a:prstGeom>
          <a:noFill/>
        </p:spPr>
        <p:txBody>
          <a:bodyPr wrap="square" rtlCol="0">
            <a:spAutoFit/>
          </a:bodyPr>
          <a:lstStyle/>
          <a:p>
            <a:r>
              <a:rPr lang="en-US" sz="2400" b="1" dirty="0" smtClean="0"/>
              <a:t>Another way to bring </a:t>
            </a:r>
            <a:r>
              <a:rPr lang="en-US" sz="2400" b="1" dirty="0" err="1" smtClean="0"/>
              <a:t>Kimochis</a:t>
            </a:r>
            <a:r>
              <a:rPr lang="en-US" sz="2400" b="1" dirty="0" smtClean="0"/>
              <a:t> alive in your home….</a:t>
            </a:r>
            <a:endParaRPr lang="en-US" sz="2400" b="1" dirty="0"/>
          </a:p>
        </p:txBody>
      </p:sp>
      <p:pic>
        <p:nvPicPr>
          <p:cNvPr id="9218" name="Picture 2" descr="http://www.shop.kimochis.com/images/FeelingsPosterShoppingCartImag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8700" y="690265"/>
            <a:ext cx="6553200" cy="498043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1085" y="5648385"/>
            <a:ext cx="8892915" cy="461665"/>
          </a:xfrm>
          <a:prstGeom prst="rect">
            <a:avLst/>
          </a:prstGeom>
          <a:noFill/>
        </p:spPr>
        <p:txBody>
          <a:bodyPr wrap="square" rtlCol="0">
            <a:spAutoFit/>
          </a:bodyPr>
          <a:lstStyle/>
          <a:p>
            <a:r>
              <a:rPr lang="en-US" sz="2400" b="1" dirty="0" smtClean="0"/>
              <a:t>We are selling the </a:t>
            </a:r>
            <a:r>
              <a:rPr lang="en-US" sz="2400" b="1" dirty="0" err="1" smtClean="0"/>
              <a:t>Kimochis</a:t>
            </a:r>
            <a:r>
              <a:rPr lang="en-US" sz="2400" b="1" dirty="0" smtClean="0"/>
              <a:t> Feelings Poster for $5.</a:t>
            </a:r>
            <a:endParaRPr lang="en-US" sz="2400" b="1" dirty="0"/>
          </a:p>
        </p:txBody>
      </p:sp>
    </p:spTree>
    <p:extLst>
      <p:ext uri="{BB962C8B-B14F-4D97-AF65-F5344CB8AC3E}">
        <p14:creationId xmlns:p14="http://schemas.microsoft.com/office/powerpoint/2010/main" val="3387215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28600" y="228600"/>
            <a:ext cx="8610600" cy="3200400"/>
          </a:xfrm>
        </p:spPr>
        <p:txBody>
          <a:bodyPr>
            <a:normAutofit lnSpcReduction="10000"/>
          </a:bodyPr>
          <a:lstStyle/>
          <a:p>
            <a:r>
              <a:rPr lang="en-US" sz="2800" dirty="0" smtClean="0"/>
              <a:t>Today’s Objective:</a:t>
            </a:r>
          </a:p>
          <a:p>
            <a:pPr marL="514350" indent="-514350">
              <a:buAutoNum type="arabicParenR"/>
            </a:pPr>
            <a:r>
              <a:rPr lang="en-US" sz="2800" dirty="0" smtClean="0"/>
              <a:t>We will be able to help our children </a:t>
            </a:r>
            <a:r>
              <a:rPr lang="en-US" sz="2800" i="1" dirty="0" smtClean="0"/>
              <a:t>identify</a:t>
            </a:r>
            <a:r>
              <a:rPr lang="zh-TW" altLang="en-US" sz="2800" dirty="0" smtClean="0"/>
              <a:t> </a:t>
            </a:r>
            <a:r>
              <a:rPr lang="en-US" altLang="zh-TW" sz="2800" dirty="0" smtClean="0"/>
              <a:t>their feelings.</a:t>
            </a:r>
          </a:p>
          <a:p>
            <a:pPr marL="514350" indent="-514350">
              <a:buAutoNum type="arabicParenR" startAt="2"/>
            </a:pPr>
            <a:r>
              <a:rPr lang="en-US" sz="2800" dirty="0" smtClean="0"/>
              <a:t>We will be able to </a:t>
            </a:r>
            <a:r>
              <a:rPr lang="en-US" sz="2800" i="1" dirty="0" smtClean="0"/>
              <a:t>validate </a:t>
            </a:r>
            <a:r>
              <a:rPr lang="en-US" sz="2800" dirty="0" smtClean="0"/>
              <a:t>our children’s feelings.</a:t>
            </a:r>
          </a:p>
          <a:p>
            <a:pPr marL="514350" indent="-514350">
              <a:buAutoNum type="arabicParenR" startAt="3"/>
            </a:pPr>
            <a:r>
              <a:rPr lang="en-US" sz="2800" dirty="0" smtClean="0"/>
              <a:t>We will learn “</a:t>
            </a:r>
            <a:r>
              <a:rPr lang="en-US" sz="2800" i="1" dirty="0" smtClean="0"/>
              <a:t>keys</a:t>
            </a:r>
            <a:r>
              <a:rPr lang="en-US" sz="2800" dirty="0" smtClean="0"/>
              <a:t>” for better communication with our children.</a:t>
            </a:r>
          </a:p>
          <a:p>
            <a:endParaRPr lang="en-US" sz="2800" dirty="0"/>
          </a:p>
        </p:txBody>
      </p:sp>
      <p:sp>
        <p:nvSpPr>
          <p:cNvPr id="4" name="Rectangle 3"/>
          <p:cNvSpPr/>
          <p:nvPr/>
        </p:nvSpPr>
        <p:spPr>
          <a:xfrm>
            <a:off x="272845" y="3451306"/>
            <a:ext cx="8686800" cy="2677656"/>
          </a:xfrm>
          <a:prstGeom prst="rect">
            <a:avLst/>
          </a:prstGeom>
        </p:spPr>
        <p:txBody>
          <a:bodyPr wrap="square">
            <a:spAutoFit/>
          </a:bodyPr>
          <a:lstStyle/>
          <a:p>
            <a:r>
              <a:rPr lang="es-ES" sz="2400" dirty="0" smtClean="0"/>
              <a:t>Objetivo de hoy: </a:t>
            </a:r>
          </a:p>
          <a:p>
            <a:pPr marL="457200" indent="-457200">
              <a:buAutoNum type="arabicParenR"/>
            </a:pPr>
            <a:r>
              <a:rPr lang="es-ES" sz="2400" dirty="0" smtClean="0"/>
              <a:t>Vamos a ser capaces de ayudar a nuestro hijo a </a:t>
            </a:r>
            <a:r>
              <a:rPr lang="es-ES" sz="2400" i="1" dirty="0" smtClean="0"/>
              <a:t>identificar</a:t>
            </a:r>
            <a:r>
              <a:rPr lang="es-ES" sz="2400" dirty="0" smtClean="0"/>
              <a:t> sus sentimientos. </a:t>
            </a:r>
          </a:p>
          <a:p>
            <a:pPr marL="457200" indent="-457200">
              <a:buAutoNum type="arabicParenR" startAt="2"/>
            </a:pPr>
            <a:r>
              <a:rPr lang="es-ES" sz="2400" dirty="0" smtClean="0"/>
              <a:t>Vamos a ser capaces de </a:t>
            </a:r>
            <a:r>
              <a:rPr lang="es-ES" sz="2400" i="1" dirty="0" smtClean="0"/>
              <a:t>validar</a:t>
            </a:r>
            <a:r>
              <a:rPr lang="es-ES" sz="2400" dirty="0" smtClean="0"/>
              <a:t> nuestros sentimientos infantiles. </a:t>
            </a:r>
          </a:p>
          <a:p>
            <a:pPr marL="457200" indent="-457200">
              <a:buAutoNum type="arabicParenR" startAt="3"/>
            </a:pPr>
            <a:r>
              <a:rPr lang="es-ES" sz="2400" dirty="0" smtClean="0"/>
              <a:t>Vamos a aprender "</a:t>
            </a:r>
            <a:r>
              <a:rPr lang="es-ES" sz="2400" i="1" dirty="0" smtClean="0"/>
              <a:t>claves</a:t>
            </a:r>
            <a:r>
              <a:rPr lang="es-ES" sz="2400" dirty="0" smtClean="0"/>
              <a:t>" para mejorar la comunicación con nuestros hijos.</a:t>
            </a:r>
            <a:endParaRPr lang="en-US" sz="2400" dirty="0"/>
          </a:p>
        </p:txBody>
      </p:sp>
    </p:spTree>
    <p:extLst>
      <p:ext uri="{BB962C8B-B14F-4D97-AF65-F5344CB8AC3E}">
        <p14:creationId xmlns:p14="http://schemas.microsoft.com/office/powerpoint/2010/main" val="41475250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35051" y="152400"/>
            <a:ext cx="4886826" cy="6540252"/>
          </a:xfrm>
          <a:prstGeom prst="rect">
            <a:avLst/>
          </a:prstGeom>
          <a:noFill/>
        </p:spPr>
        <p:txBody>
          <a:bodyPr wrap="square" rtlCol="0">
            <a:spAutoFit/>
          </a:bodyPr>
          <a:lstStyle/>
          <a:p>
            <a:r>
              <a:rPr lang="en-US" sz="2000" dirty="0" err="1" smtClean="0"/>
              <a:t>Kimochis</a:t>
            </a:r>
            <a:r>
              <a:rPr lang="en-US" sz="2000" dirty="0" smtClean="0"/>
              <a:t> helps teach your child </a:t>
            </a:r>
            <a:r>
              <a:rPr lang="en-US" sz="2000" i="1" dirty="0" smtClean="0"/>
              <a:t>language </a:t>
            </a:r>
            <a:r>
              <a:rPr lang="en-US" sz="2000" dirty="0" smtClean="0"/>
              <a:t>so they can put </a:t>
            </a:r>
            <a:r>
              <a:rPr lang="en-US" sz="2000" i="1" dirty="0" smtClean="0"/>
              <a:t>words</a:t>
            </a:r>
            <a:r>
              <a:rPr lang="en-US" sz="2000" dirty="0" smtClean="0"/>
              <a:t> to how they are feeling.</a:t>
            </a:r>
          </a:p>
          <a:p>
            <a:endParaRPr lang="en-US" sz="1100" dirty="0"/>
          </a:p>
          <a:p>
            <a:r>
              <a:rPr lang="en-US" sz="2000" dirty="0" smtClean="0"/>
              <a:t>This is something you can do at home.</a:t>
            </a:r>
          </a:p>
          <a:p>
            <a:pPr marL="457200" indent="-457200">
              <a:buFontTx/>
              <a:buChar char="-"/>
            </a:pPr>
            <a:r>
              <a:rPr lang="en-US" sz="2000" dirty="0" smtClean="0"/>
              <a:t>In class, we practice how a feeling </a:t>
            </a:r>
            <a:r>
              <a:rPr lang="en-US" sz="2000" i="1" dirty="0" smtClean="0"/>
              <a:t>looks, feels, and sounds.  </a:t>
            </a:r>
            <a:r>
              <a:rPr lang="en-US" sz="2000" dirty="0" smtClean="0"/>
              <a:t>Here’s an example with </a:t>
            </a:r>
            <a:r>
              <a:rPr lang="en-US" sz="2000" b="1" dirty="0" smtClean="0"/>
              <a:t>sad.</a:t>
            </a:r>
          </a:p>
          <a:p>
            <a:pPr marL="457200" indent="-457200">
              <a:buFontTx/>
              <a:buChar char="-"/>
            </a:pPr>
            <a:r>
              <a:rPr lang="en-US" sz="2000" i="1" dirty="0" smtClean="0"/>
              <a:t>Practice as a group with mad, frustrated, silly.</a:t>
            </a:r>
            <a:br>
              <a:rPr lang="en-US" sz="2000" i="1" dirty="0" smtClean="0"/>
            </a:br>
            <a:endParaRPr lang="en-US" sz="2000" i="1" dirty="0" smtClean="0"/>
          </a:p>
          <a:p>
            <a:r>
              <a:rPr lang="es-ES" sz="2000" i="1" dirty="0" err="1" smtClean="0"/>
              <a:t>Kimochis</a:t>
            </a:r>
            <a:r>
              <a:rPr lang="es-ES" sz="2000" i="1" dirty="0" smtClean="0"/>
              <a:t> ayuda a enseñar la lengua de niños para poder expresar con palabras cómo se sienten. </a:t>
            </a:r>
          </a:p>
          <a:p>
            <a:endParaRPr lang="es-ES" sz="800" i="1" dirty="0" smtClean="0"/>
          </a:p>
          <a:p>
            <a:r>
              <a:rPr lang="es-ES" sz="2000" i="1" dirty="0" smtClean="0"/>
              <a:t>Esto es algo que usted puede hacer en casa. </a:t>
            </a:r>
          </a:p>
          <a:p>
            <a:pPr marL="342900" indent="-342900">
              <a:buFontTx/>
              <a:buChar char="-"/>
            </a:pPr>
            <a:r>
              <a:rPr lang="es-ES" sz="2000" i="1" dirty="0" smtClean="0"/>
              <a:t>En la clase, practicamos cómo un sentimiento se ve, se siente y suena. He aquí un ejemplo con triste. </a:t>
            </a:r>
          </a:p>
          <a:p>
            <a:r>
              <a:rPr lang="es-ES" sz="2000" i="1" dirty="0" smtClean="0"/>
              <a:t>- Práctica como un grupo con loca, frustrado, tonto.</a:t>
            </a:r>
          </a:p>
        </p:txBody>
      </p:sp>
      <p:pic>
        <p:nvPicPr>
          <p:cNvPr id="1026" name="Picture 2" descr="http://www.elizabethrichards.com.au/product_images/h/sad_pillow__996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83" y="4075778"/>
            <a:ext cx="2085463" cy="209906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data:image/jpeg;base64,/9j/4AAQSkZJRgABAQAAAQABAAD/2wCEAAkGBxQQEBUUDxQWFBQUDxUVDxAQFhQQFRAQFBQWFxQVFBQYHCggGBolHBQUITEiJSkrLi4uFx8zODMsNygtLisBCgoKDg0OGhAQGiwkHyQsLCwsLCwsLCwsLCwsLCwsLCwsLCwsLCwsLCwsLCwsLCwsLCwsLCwsLCwsLCwsLCwsLP/AABEIAN0A5AMBEQACEQEDEQH/xAAbAAEAAQUBAAAAAAAAAAAAAAAAAQIDBAUGB//EAEEQAAICAQIEAgcEBgcJAAAAAAECAAMRBAUGEiExQVEHEzJhcYGRFCIjwUJScqGx0RUzU2KisvAWNDV0dYKSwuH/xAAaAQEAAgMBAAAAAAAAAAAAAAAAAQIDBAUG/8QAKhEBAAICAgICAQQCAgMAAAAAAAECAxEEEiExBRNBIlFhcRQyQpEjM1L/2gAMAwEAAhEDEQA/APcYCAgICAgICAgICAgICAgI2EBAQEBAQEBAQEBAQEBAQEBAQEBAQEBAjMCC0iZDnEjtH7nn9mu1u+1VdGbJ8l+8fnMN+TSrYx8XLf8ADVWcV/qofnNa3Oj9m5Hxs/mVyjixCcOpHvHX90mnNrPtW/xt49N1pNelozWwPmPEfKblMtL+paOTFbHOrQyQZkYyNiYCAgICAgICAgICAgICAgICAgIDMDU7vvC0A4PM3gB4fGaufk1pHhtcfiWyT59OM1e4WWsSzHr4ZwPpORfNa87mXex8alI1ELX2l8Y5jj4yvaf3ZPqr+y2nfrKe1tdPTOQA9JliIYZm3tdq0SsesvGGJY7ZrQpfb2Q81RIPukzjtXzWSMtLR1tDP2/id6zy6gcwH6S9x8R4zPi5tqzq7UzfHVn9WOXUaPXJaM1sG+B7fETpUy1v6cm+K9J1MMrMyKbICAgICAgICAgICAgICAgIEGRoY2u1qUoWc4A+pPkJjy5a0ruWTHitkt1rDg904jtsY8rEL4KOmB7yO84ebmZLW1WXoeP8fjrETaGobUse5zNabz+XQrhrX0u125lolWY0uS0SgxIhWWTS2ZkrLHaGdRbgzPWzXvXbPDTYhrTtj6rTq/cdZivWsx5Zcd7Q1f3qWyhIPmOhmtFr453DYmlMseXYbBuvrVw5++B38xOtxuR3jy4nL43123HpuRNxpJgICAgICAgICAgICAgICBibnrlorLuegHQeLHwA98x5MkY6zaWTFhtmvFavN913Z72JJOM9B5DyE8/nzzknb1XH4tcdY1H9tdNZtqpKEo2Ijwi0bZAtBl4lTquBpKmlVdnKZaJ0rMbZtVoP/wBmWLQxTWYZlDnEz1s1r1XuaTtTTG1C80x2jbNSdMXR6g1WdCZjxXmlmTNjjJR3e3a0WoCO/jidzFki8POZsU47aZYMysMTtMJICAgICAgICAgICAgQWhEzp5xxnuRt1BRT9yvoB4F8ZY/XA+U4XPzdrzSPT1HxfG+ukXmPMtADOd68Q6kyqzJQrAkqoaCBTCVwGTtXrtdVs95MSpMaVq/WWiVZqzabyB0Mz1swXxr32ky3ZT61Lanzle6ejHvbJlZ0yV8Nlsm5Gp+vY95scbNNbNPmYIvXbuKXDAEeM7NbRaNw8/avWdLksggICAgICAgICAgICJGq4h3Eaehm/SIIT9ojpNblZYx0bPE485ssVeWs2SSe5JJJ8TPOXtNp3L2NaxWsRCVEqJxGxVmWRpOYmEMLUblVXYK3cK7DKqemR8ZkrivavaIY7ZsdbdZlmBpS1Zhfxb/VVzyDqkRs0rVyO0mLKzWGbRZzCZotthtXUjpJFErtOkZ8o7a9HXfiXZcKa7mUo3cDI+H+iPrOvwcm66lwPkMPW24dFN9ziAgICAgICAgICAgQYHnXGm5C2/kU5Wrocdi5xn6dpwufni2Tq9L8Tx5rTvPtz05zrJBglVKygloQEyZTEbczxZwyNX+JWeW5V6eTgdgfI++b/D5nT9NvTmc7g/bO6+3P8PcSW6OwUawHkDYJfPNVn3+Kzdz8auWvajR43Mvgv9eR6KjBgCDkEZBHiD2nFmJiZiY9O9ExMdolVmV8Jjyk2dOvzMKz/CpbsgYPTwxL7mEddr9epMntKs41fNntLQrrShpHpaPLccPavkuQ58eU/Bun8pt8S+rw5/Pxdscy78Gd3285CqAgICAgICAgICAgU2thSfIEyLTqExG508aeznJY/pMT9es8rkntMy9tir1rEQCU2yyCJRKsSqCWhAZMzMCiRC8+PTnuKNmp1Q5eZEvA+4xIBOPBh5To8TNkx+Z9OVzsGLLXxMdl7hmq3S6UjVN7GSB7XJWPeO8pybVyXjp+V+LW2LF+v8NVqeNGtf1WhqLOxwGsIX6KfzM2KfH1rXtkal/kptbrhV08P6rUMG1t5C/2NZJHwOPuj6GUtzMWKOuOu/7XjiZ8lu2W3/TrNNQtaBE6Kowo79PnOda83ncutSsVjULqwmWRUcS9ZYphLvmTMojwii4owx5xW2pTkpFqzD03adZ66pW8fH4z0XHyd6PI8jH9V5hnCZmEgICAgICAgICAgYu5vy0WHyqc/RTMeWdUlkxRu8f28cDTy8eYe19LqHpKysqldkqoQSYlBLESosBwcd8HHxx0k1jyX9eHkdesenVWm+lbrGWxOW4MSjt0WxMHPMPCemx/X0/jTyGWMk5PM/q29LX1n2Lr/W/ZvH+05PETgbj/ACN/jb0kzf8AxfX6tPMNg1r1XEJWltltbVAWgsa2cj8RPJxjv8Z6HJ16TM+nmMUW+yNe9vXkzgZ74GfjjrPLXmJs9jjjVfKsSPS+jMbRpfrHSWiWOfYxk7IhTI2mXfcF2ZpI8mnd4Ft1ea+UprJt0c33NICAgICAgICAgQYGq4pcjR3Y/siPkeh/jNfk/wDqs2eHG89Yn93lDiec/L2E+IVVyLJhemNIsITAS8IDAstpELhyilx2cqCw+BmT7La1vwxThpM9piNruJRkWa9DWrc61oHOcuqqGOe/XvLzlvMamZY4w0idxEbXuWY2ZGITsAgXFbEqrpbLS20xClWlUzXw9C4JX8Fm/vY+gB/nO78dH6NvMfKW/wDJEOmE6TlkBAQEBAQEBApZ8DJkTOo3J79Od3HjGiskJmw9vuezn9o/lNPJzcdfXlv4fj8t/fhpN14uW/T2V+rZSy4ByGA6zUyc6uSk1038Pxl8eStt+nIvOZvy7X4FMiy0L4mNKQYEwgloQSdwalMncCI3E/lOpJCI/lGZJpOY0kkAJVKiyEwtky2k7dVwfvFdAs9c/KDy47nPfsB1nS4GeKRPZwvlOPa9omsOso3+lzgMfcSpA/fOlXlUs5E8TLWNzDZJYCMjqD4iZ4tE+mtPidKsywmAgICAgQYHE8c7k3MKVOF5eZsfp9SAPh0/hOR8hmvE9Y9O18Vgx772cey5nH8e3oJj8LTLiXjU+keYUA9JbXlApiYF9WmPS0JjSUgyNGlUjaJ8MDcNua05F1tYxjlqKgfE5UmbWPkRSP8AXbWy8eb/APLTWXcNv3XWagftMD+QmeOZX80hqzwLT5reWVt+l1VJAa1dQmevOPV2KPMN2b4GVvlw5I/11LLjx5sc+bbbiafufDd9x5MSTaBAEyu0gkbFtpKyiW2L+mPWR4ifLHbzDa1Pgec2K+PTUmu/babVuhpYHP3M4ZT2wT3Hvm3gz9bNHlcatqTqHcq2RmdmJ3G3A9K5IQEBAQIMDmeMtma5VsqGXTIZf10PXp7wZoc/B9lfDpfG8uMN9W9PP2fwxg+IPQj5ThWx2jxL00Wi3mFm0xWNeUzufCkS/pXzJBvatJSVoV4lV4TCEgxIrBlZQSBGJMSJk7EERsMSEogQxkwQoMlZasbHbv4S9Y2pKEsIlpqptl1auRP6URHZsNLzWsqqMliBiZcUd7Rpr8iYpWZmXqFCcqgeSgfSejrHWryVp3aV2WQQEBAQECMQMHV7PTac21qx8yBn6zFbBjt7hlpyMtI1FmL/ALL6XwpX6n+cxTxMX4hl/wA3N/8ATQ8ZbBXXSLKEC8h/ECj2lbHU/A4+s1ebxo67q3vjuXb7et59uHM5Ph39IzJ1tO18GY58LwmQECoNGhPNKITmNBGhBMkU5hIDJFMJJOtomdQ3XD3DR1gZnJRAMIQOrP5jPgJ0eJxJyR58OVzfkYwzEUjbNu4Ctz9y1Cv94MD9B0mefj7b9tavzFNfqqvaLgQg/i2jHki/mTJj47z5lW/zEa/TDrNs2irTjFa9cdWPVj8TN/FgpjjxDl5uRkyzuZZ+JmYEwEBAQEBAQECDAtX1B1KsMhlIYeYIwZWa7rMSRaazFo/DyfftqbS2FGB5ck1Mf0l+PnPP5uP9VvL1nE5UZax+7WZmBuTCuppW0FZXWExrygGWVgkLKsxtBCTMGgxpMKS0nRKkmNIRzydDabBpRdqK0YZBbr+yOpmfjU7ZNNLnZfqxWn93qtdYUYUYA7ADE9HERWNQ8lMzPlViT4P7AJKuoSJHlKZIQEBAQEBAQEBAQMTcNAl6lbVDA+fh7wfAzHkx1vGrMmPNfHO6y804m2M6WwAdUbJRvd5H3zh8rD9V9PS8Hl/dXy0vaa3tuqleV6rRZPP5R1W3CpWkTCYmFQldSjaS0aNqGsloqna2bJaIV2jnk9TspLSeptcqqJPnnsB1J+UiJmZ6xCt7RSO23pXCWx+oT1jj8Rx2I6ovl8e07XC431x2n2818hzPut1j1DoxN6Ic1MkICAgICAgICAgICAgICBr952xdRUUb4q36p8Jgz4Iy11LPx884bxaHl277TbpmIsU8ufuvg8p+c4mTBbHPl6jBy8eSsany1pExbZ/M+gGBIMjSTmjSTmjQFpOkKYQkDMfzPon9oZ227c11gSsZY/RR5n3RjpbLbVVORlrhruZenbJsdemTCgM/6VhH3ifyHunewcauOvry8pn5V81p8+G2AmxprpkhAQEBAQEBAQEBAQEBAQECDAtXUBwVcAg9wZSaRaNSmt5pO6uX3Pgmt8mk8h8F7rNHLwY/4unh+UvX/Zw+57c+ncrYpXqeUkHDAeR8ZzMmG2OfLt4ORTNG4lh4lGwcsgOSO0CCknsCgeMSL1QyQB0yR179+krWnaYiUXt1rMw9a2faa9MmKx1PtOerMfefynosOGuKuqvH5+RfNfcy2OJmmNsKRJEwEBAQEBAQEBAQEBAQEBAQEBAgwOH9JFRxSfDmcH4kKR/Azl/IRrUuz8RP6pj+HDNXOXNol3zEbhEzO3b7JwhVdp67HewF1yQrdO/hOri4VL1iXA5HyeTHeaw5jf8Aal0+oetMlV5eXm6nqOs0uTEYrdXW4ea+bH2lgch8prdmyyNHUWsQedij6sBL4/N4Ys9uuO0vZxPSw8aqkhAQEBAQEBAQEBAQEBAQEBAQEBAQNFxhtxv0zcvtIedR58vcfTM1eXi+zG2+Fn+rLH8vN1AInm4jW4l63fiJVCnmICjJJwB5k9AJeI7TFI9ovk61m/4eq7TpfVUV1/q1gH446/vnpsNJrjiPy8bnv9mS0/u5DjzR4uSzwdOVj/fXJH7ifpOX8jTrfs7Pw+TtScf5aCgZnNp5l18kzWPDecKaIPqc46IOY/tdlH8T8pvcLF2ybn05nyXI64uv5l3wndec/EKoSQEBAQEBAQEBAQEBAQEBAQEBAQECl1zImNxojxO3CbzwlYthbTAMjEnkyFKEnOBnoROPyOBM23V3eJ8nEV65Gy4d4YNTiy8gsPYQdQp8yfEzY43C6T2v7a/M+R+yOlPTqcTouVO2u3/bPtNDJ0DdCjHwYf6x85gz4vsx6/LY4ub6ckWhxScM6oHHIvf2udcfHz/dOT/hZfTvT8nh1vy7TYtpGmq5e7E5sbzb+U62DBXFXUODyuROa25bOZ2vCYCAgICAgICAgICAgICAgICBh6zdKaWC221oSMgWMqkjzAJgYV3FOjSsWPqqFrZ2RbGsQKbF9pQ2cEiBl7fu1OoXm09tdq/rVOtg/wAJgVaDc6tQpaixLArFWNbBwrDupx2I8oFen1qWZ9W6uFYqxQhgGHgSPHqOkDF0u+6a21qqr6ntT26ksVnX4qDkQeUNxBpVdkbUUh6zi1DYoZGPUBhnocQK9TvumrrNtl9S1gjmsNiBV5ui5bPTMCnbN+02q/3a+q7Hf1Vi2fHsYF/c9xq01frNTYlSZANlrBFBPYZPTMhKzdvmnrqS17q1qsKiq1nUJYW9kK2cHOD9JO9o1pXVvWnc4S+onyFiH84GDquMdBU7JbrNOjqcOj2orKw7ggnoYGy/pKr7v4lf3lDJllHMreyR16g+EDJVswKoCAgICAgICAgICAgICB5xxHtlWp4i01eprW1P6OtYJYOZeZXGCR7swLHpJ2ehG2qhKkSl93RXqRQqsLPbGB59jAtbhsVO171tz6BfUrqnvq1NKk8jqqAqQvuLZ+Q98DI9Ca4r3BfLdrf8iQOd4X3GzT7Du7VZ569dcqEd0FgqVmHw5mPygbergGr7DoNRtiD7Uh0t3rw3IbkblNxck4xysxx8uuYStenHYNPXoLNUlKLqG1FfPeAeZshgcn5D6QhV6TeGdNoNj1J0dS1F20xflz94rcmD1+J+sCeO+GNNtyabW6GsUXV62hT6okB0sbDKwz4/zgbL0u0nVfY9Epwb9Q7nHfFNTMDjyyR9YFfo60dG47HpU1VS2pWWTks6gPU7ID9D++Bznoy4S0eo1G4G6hW+zbo6abuPVIjvyquD4YH0gb3graqL9fu32imq0rr15TdWlvKDWCcFgcQMbfNho1XEqVaipXq/oQFExgKyXsF5MYwQDAzfR1zaPcNbtrOz1UhLtIbCWZarAOZcnwBZPmTA9FgICAgICAgICAgICAgIHlnHGzDXb9pqDbbTnb7W9ZpmFdg5X7BiD0MCfSXp/sNG0iv1moOn3KrkDnmtvKIxALY6sxUD5wLXCuou3beWu1yjTttqYp0XUuj6hSOdye/QD/DCWw9EHR90Xy3e3+X5QMH0VaFL6N1otGa7NyvSxfNXXlPzgWeHdxv2HVpt+uPrNJc+NBqsexk9Fb5kAjwJyOh6BtPT3/wdv+Yr/wDaEMj00AHYb89Oun6+X49X84HOjcdRvG5abSaun7HTSF1YosybdSKzhDnsBkHp5Bu/gSzOKuIKqOI6G1PN6vS7c7D1SPcRdcSGyqAnl5OXr2EIXvQTrVfTapKyeRdwd6Qe4otVeQY8PZPzJgXfRD/X7t/1e3/PZAwNl4YGt3Tc2+1azT+q1q/d0dwpWzNanNg5TzHpj4QN7renE+n9+0Wj6W5gWduTm4q1DL2TZ0Sw+TtbUyj/AMRA9CgICAgICAgICAgICAgIHC7no7DxFprVRzWmhsV7Qp5VZicAt2z0gWPSwpL7ZygnG8UseUFiFAbJIHgPOBY4sD6De9Hq60Zq9Wp0usCKzkEY9W2F8RnOfKs+6EtXbvH+z+5a431WPRrrFu0jVLzBtQeYvWSSOpZ+wycAdDAzOHdh1mn2S99PmrW6m19WEwC2WKkVEN2JRceGCfCENJvnFB3xNPo6NNaupTU1PqmsXlXSlP6zrkkePtAdvOEul9OtZO0cqgknU1KoAJLE8wAAHUmELvpcU2cP2hQSzLpcKASxY31dAB1J90DC9I1bUVaDcqVLWaR6ldVBLPTeFVkC+ZJA/wC+EtjwVp7LNy3DV2Vui2mlNMbFKc9CrkEAjzz+6ELfCtD0b9uKFWFd6VXVsVYKzABX5Wxg+0OmcwMP0SZGp3XocHc7SpIOGxbaDg9jAsbfump0G47kyaDUahLtWpSyoBV+7Wo7t7Q69x07wMziVtRXvmm1NOluvVdvZGWoAYaxmwGdsKOuM+P5huuB9gtofUarWlftWrsDWrWSyU1oMV1KxxnA7nz+sDroCAgICAgICAgICAgICAgICAgICAgICAgICAgICAgICAgICAgICAgICAgICAgICAgICAgICAgICAgICAgICAgICB//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data:image/jpeg;base64,/9j/4AAQSkZJRgABAQAAAQABAAD/2wCEAAkGBxQQEBUUDxQWFBQUDxUVDxAQFhQQFRAQFBQWFxQVFBQYHCggGBolHBQUITEiJSkrLi4uFx8zODMsNygtLisBCgoKDg0OGhAQGiwkHyQsLCwsLCwsLCwsLCwsLCwsLCwsLCwsLCwsLCwsLCwsLCwsLCwsLCwsLCwsLCwsLCwsLP/AABEIAN0A5AMBEQACEQEDEQH/xAAbAAEAAQUBAAAAAAAAAAAAAAAAAQIDBAUGB//EAEEQAAICAQIEAgcEBgcJAAAAAAECAAMRBAUGEiExQVEHEzJhcYGRFCIjwUJScqGx0RUzU2KisvAWNDV0dYKSwuH/xAAaAQEAAgMBAAAAAAAAAAAAAAAAAQIDBAUG/8QAKhEBAAICAgICAQQCAgMAAAAAAAECAxEEEiExBRNBIlFhcRQyQpEjM1L/2gAMAwEAAhEDEQA/APcYCAgICAgICAgICAgICAgI2EBAQEBAQEBAQEBAQEBAQEBAQEBAQEBAjMCC0iZDnEjtH7nn9mu1u+1VdGbJ8l+8fnMN+TSrYx8XLf8ADVWcV/qofnNa3Oj9m5Hxs/mVyjixCcOpHvHX90mnNrPtW/xt49N1pNelozWwPmPEfKblMtL+paOTFbHOrQyQZkYyNiYCAgICAgICAgICAgICAgICAgIDMDU7vvC0A4PM3gB4fGaufk1pHhtcfiWyT59OM1e4WWsSzHr4ZwPpORfNa87mXex8alI1ELX2l8Y5jj4yvaf3ZPqr+y2nfrKe1tdPTOQA9JliIYZm3tdq0SsesvGGJY7ZrQpfb2Q81RIPukzjtXzWSMtLR1tDP2/id6zy6gcwH6S9x8R4zPi5tqzq7UzfHVn9WOXUaPXJaM1sG+B7fETpUy1v6cm+K9J1MMrMyKbICAgICAgICAgICAgICAgIEGRoY2u1qUoWc4A+pPkJjy5a0ruWTHitkt1rDg904jtsY8rEL4KOmB7yO84ebmZLW1WXoeP8fjrETaGobUse5zNabz+XQrhrX0u125lolWY0uS0SgxIhWWTS2ZkrLHaGdRbgzPWzXvXbPDTYhrTtj6rTq/cdZivWsx5Zcd7Q1f3qWyhIPmOhmtFr453DYmlMseXYbBuvrVw5++B38xOtxuR3jy4nL43123HpuRNxpJgICAgICAgICAgICAgICBibnrlorLuegHQeLHwA98x5MkY6zaWTFhtmvFavN913Z72JJOM9B5DyE8/nzzknb1XH4tcdY1H9tdNZtqpKEo2Ijwi0bZAtBl4lTquBpKmlVdnKZaJ0rMbZtVoP/wBmWLQxTWYZlDnEz1s1r1XuaTtTTG1C80x2jbNSdMXR6g1WdCZjxXmlmTNjjJR3e3a0WoCO/jidzFki8POZsU47aZYMysMTtMJICAgICAgICAgICAgQWhEzp5xxnuRt1BRT9yvoB4F8ZY/XA+U4XPzdrzSPT1HxfG+ukXmPMtADOd68Q6kyqzJQrAkqoaCBTCVwGTtXrtdVs95MSpMaVq/WWiVZqzabyB0Mz1swXxr32ky3ZT61Lanzle6ejHvbJlZ0yV8Nlsm5Gp+vY95scbNNbNPmYIvXbuKXDAEeM7NbRaNw8/avWdLksggICAgICAgICAgICJGq4h3Eaehm/SIIT9ojpNblZYx0bPE485ssVeWs2SSe5JJJ8TPOXtNp3L2NaxWsRCVEqJxGxVmWRpOYmEMLUblVXYK3cK7DKqemR8ZkrivavaIY7ZsdbdZlmBpS1Zhfxb/VVzyDqkRs0rVyO0mLKzWGbRZzCZotthtXUjpJFErtOkZ8o7a9HXfiXZcKa7mUo3cDI+H+iPrOvwcm66lwPkMPW24dFN9ziAgICAgICAgICAgQYHnXGm5C2/kU5Wrocdi5xn6dpwufni2Tq9L8Tx5rTvPtz05zrJBglVKygloQEyZTEbczxZwyNX+JWeW5V6eTgdgfI++b/D5nT9NvTmc7g/bO6+3P8PcSW6OwUawHkDYJfPNVn3+Kzdz8auWvajR43Mvgv9eR6KjBgCDkEZBHiD2nFmJiZiY9O9ExMdolVmV8Jjyk2dOvzMKz/CpbsgYPTwxL7mEddr9epMntKs41fNntLQrrShpHpaPLccPavkuQ58eU/Bun8pt8S+rw5/Pxdscy78Gd3285CqAgICAgICAgICAgU2thSfIEyLTqExG508aeznJY/pMT9es8rkntMy9tir1rEQCU2yyCJRKsSqCWhAZMzMCiRC8+PTnuKNmp1Q5eZEvA+4xIBOPBh5To8TNkx+Z9OVzsGLLXxMdl7hmq3S6UjVN7GSB7XJWPeO8pybVyXjp+V+LW2LF+v8NVqeNGtf1WhqLOxwGsIX6KfzM2KfH1rXtkal/kptbrhV08P6rUMG1t5C/2NZJHwOPuj6GUtzMWKOuOu/7XjiZ8lu2W3/TrNNQtaBE6Kowo79PnOda83ncutSsVjULqwmWRUcS9ZYphLvmTMojwii4owx5xW2pTkpFqzD03adZ66pW8fH4z0XHyd6PI8jH9V5hnCZmEgICAgICAgICAgYu5vy0WHyqc/RTMeWdUlkxRu8f28cDTy8eYe19LqHpKysqldkqoQSYlBLESosBwcd8HHxx0k1jyX9eHkdesenVWm+lbrGWxOW4MSjt0WxMHPMPCemx/X0/jTyGWMk5PM/q29LX1n2Lr/W/ZvH+05PETgbj/ACN/jb0kzf8AxfX6tPMNg1r1XEJWltltbVAWgsa2cj8RPJxjv8Z6HJ16TM+nmMUW+yNe9vXkzgZ74GfjjrPLXmJs9jjjVfKsSPS+jMbRpfrHSWiWOfYxk7IhTI2mXfcF2ZpI8mnd4Ft1ea+UprJt0c33NICAgICAgICAgQYGq4pcjR3Y/siPkeh/jNfk/wDqs2eHG89Yn93lDiec/L2E+IVVyLJhemNIsITAS8IDAstpELhyilx2cqCw+BmT7La1vwxThpM9piNruJRkWa9DWrc61oHOcuqqGOe/XvLzlvMamZY4w0idxEbXuWY2ZGITsAgXFbEqrpbLS20xClWlUzXw9C4JX8Fm/vY+gB/nO78dH6NvMfKW/wDJEOmE6TlkBAQEBAQEBApZ8DJkTOo3J79Od3HjGiskJmw9vuezn9o/lNPJzcdfXlv4fj8t/fhpN14uW/T2V+rZSy4ByGA6zUyc6uSk1038Pxl8eStt+nIvOZvy7X4FMiy0L4mNKQYEwgloQSdwalMncCI3E/lOpJCI/lGZJpOY0kkAJVKiyEwtky2k7dVwfvFdAs9c/KDy47nPfsB1nS4GeKRPZwvlOPa9omsOso3+lzgMfcSpA/fOlXlUs5E8TLWNzDZJYCMjqD4iZ4tE+mtPidKsywmAgICAgQYHE8c7k3MKVOF5eZsfp9SAPh0/hOR8hmvE9Y9O18Vgx772cey5nH8e3oJj8LTLiXjU+keYUA9JbXlApiYF9WmPS0JjSUgyNGlUjaJ8MDcNua05F1tYxjlqKgfE5UmbWPkRSP8AXbWy8eb/APLTWXcNv3XWagftMD+QmeOZX80hqzwLT5reWVt+l1VJAa1dQmevOPV2KPMN2b4GVvlw5I/11LLjx5sc+bbbiafufDd9x5MSTaBAEyu0gkbFtpKyiW2L+mPWR4ifLHbzDa1Pgec2K+PTUmu/babVuhpYHP3M4ZT2wT3Hvm3gz9bNHlcatqTqHcq2RmdmJ3G3A9K5IQEBAQIMDmeMtma5VsqGXTIZf10PXp7wZoc/B9lfDpfG8uMN9W9PP2fwxg+IPQj5ThWx2jxL00Wi3mFm0xWNeUzufCkS/pXzJBvatJSVoV4lV4TCEgxIrBlZQSBGJMSJk7EERsMSEogQxkwQoMlZasbHbv4S9Y2pKEsIlpqptl1auRP6URHZsNLzWsqqMliBiZcUd7Rpr8iYpWZmXqFCcqgeSgfSejrHWryVp3aV2WQQEBAQECMQMHV7PTac21qx8yBn6zFbBjt7hlpyMtI1FmL/ALL6XwpX6n+cxTxMX4hl/wA3N/8ATQ8ZbBXXSLKEC8h/ECj2lbHU/A4+s1ebxo67q3vjuXb7et59uHM5Ph39IzJ1tO18GY58LwmQECoNGhPNKITmNBGhBMkU5hIDJFMJJOtomdQ3XD3DR1gZnJRAMIQOrP5jPgJ0eJxJyR58OVzfkYwzEUjbNu4Ctz9y1Cv94MD9B0mefj7b9tavzFNfqqvaLgQg/i2jHki/mTJj47z5lW/zEa/TDrNs2irTjFa9cdWPVj8TN/FgpjjxDl5uRkyzuZZ+JmYEwEBAQEBAQECDAtX1B1KsMhlIYeYIwZWa7rMSRaazFo/DyfftqbS2FGB5ck1Mf0l+PnPP5uP9VvL1nE5UZax+7WZmBuTCuppW0FZXWExrygGWVgkLKsxtBCTMGgxpMKS0nRKkmNIRzydDabBpRdqK0YZBbr+yOpmfjU7ZNNLnZfqxWn93qtdYUYUYA7ADE9HERWNQ8lMzPlViT4P7AJKuoSJHlKZIQEBAQEBAQEBAQMTcNAl6lbVDA+fh7wfAzHkx1vGrMmPNfHO6y804m2M6WwAdUbJRvd5H3zh8rD9V9PS8Hl/dXy0vaa3tuqleV6rRZPP5R1W3CpWkTCYmFQldSjaS0aNqGsloqna2bJaIV2jnk9TspLSeptcqqJPnnsB1J+UiJmZ6xCt7RSO23pXCWx+oT1jj8Rx2I6ovl8e07XC431x2n2818hzPut1j1DoxN6Ic1MkICAgICAgICAgICAgICBr952xdRUUb4q36p8Jgz4Iy11LPx884bxaHl277TbpmIsU8ufuvg8p+c4mTBbHPl6jBy8eSsany1pExbZ/M+gGBIMjSTmjSTmjQFpOkKYQkDMfzPon9oZ227c11gSsZY/RR5n3RjpbLbVVORlrhruZenbJsdemTCgM/6VhH3ifyHunewcauOvry8pn5V81p8+G2AmxprpkhAQEBAQEBAQEBAQEBAQECDAtXUBwVcAg9wZSaRaNSmt5pO6uX3Pgmt8mk8h8F7rNHLwY/4unh+UvX/Zw+57c+ncrYpXqeUkHDAeR8ZzMmG2OfLt4ORTNG4lh4lGwcsgOSO0CCknsCgeMSL1QyQB0yR179+krWnaYiUXt1rMw9a2faa9MmKx1PtOerMfefynosOGuKuqvH5+RfNfcy2OJmmNsKRJEwEBAQEBAQEBAQEBAQEBAQEBAgwOH9JFRxSfDmcH4kKR/Azl/IRrUuz8RP6pj+HDNXOXNol3zEbhEzO3b7JwhVdp67HewF1yQrdO/hOri4VL1iXA5HyeTHeaw5jf8Aal0+oetMlV5eXm6nqOs0uTEYrdXW4ea+bH2lgch8prdmyyNHUWsQedij6sBL4/N4Ys9uuO0vZxPSw8aqkhAQEBAQEBAQEBAQEBAQEBAQEBAQNFxhtxv0zcvtIedR58vcfTM1eXi+zG2+Fn+rLH8vN1AInm4jW4l63fiJVCnmICjJJwB5k9AJeI7TFI9ovk61m/4eq7TpfVUV1/q1gH446/vnpsNJrjiPy8bnv9mS0/u5DjzR4uSzwdOVj/fXJH7ifpOX8jTrfs7Pw+TtScf5aCgZnNp5l18kzWPDecKaIPqc46IOY/tdlH8T8pvcLF2ybn05nyXI64uv5l3wndec/EKoSQEBAQEBAQEBAQEBAQEBAQEBAQECl1zImNxojxO3CbzwlYthbTAMjEnkyFKEnOBnoROPyOBM23V3eJ8nEV65Gy4d4YNTiy8gsPYQdQp8yfEzY43C6T2v7a/M+R+yOlPTqcTouVO2u3/bPtNDJ0DdCjHwYf6x85gz4vsx6/LY4ub6ckWhxScM6oHHIvf2udcfHz/dOT/hZfTvT8nh1vy7TYtpGmq5e7E5sbzb+U62DBXFXUODyuROa25bOZ2vCYCAgICAgICAgICAgICAgICBh6zdKaWC221oSMgWMqkjzAJgYV3FOjSsWPqqFrZ2RbGsQKbF9pQ2cEiBl7fu1OoXm09tdq/rVOtg/wAJgVaDc6tQpaixLArFWNbBwrDupx2I8oFen1qWZ9W6uFYqxQhgGHgSPHqOkDF0u+6a21qqr6ntT26ksVnX4qDkQeUNxBpVdkbUUh6zi1DYoZGPUBhnocQK9TvumrrNtl9S1gjmsNiBV5ui5bPTMCnbN+02q/3a+q7Hf1Vi2fHsYF/c9xq01frNTYlSZANlrBFBPYZPTMhKzdvmnrqS17q1qsKiq1nUJYW9kK2cHOD9JO9o1pXVvWnc4S+onyFiH84GDquMdBU7JbrNOjqcOj2orKw7ggnoYGy/pKr7v4lf3lDJllHMreyR16g+EDJVswKoCAgICAgICAgICAgICB5xxHtlWp4i01eprW1P6OtYJYOZeZXGCR7swLHpJ2ehG2qhKkSl93RXqRQqsLPbGB59jAtbhsVO171tz6BfUrqnvq1NKk8jqqAqQvuLZ+Q98DI9Ca4r3BfLdrf8iQOd4X3GzT7Du7VZ569dcqEd0FgqVmHw5mPygbergGr7DoNRtiD7Uh0t3rw3IbkblNxck4xysxx8uuYStenHYNPXoLNUlKLqG1FfPeAeZshgcn5D6QhV6TeGdNoNj1J0dS1F20xflz94rcmD1+J+sCeO+GNNtyabW6GsUXV62hT6okB0sbDKwz4/zgbL0u0nVfY9Epwb9Q7nHfFNTMDjyyR9YFfo60dG47HpU1VS2pWWTks6gPU7ID9D++Bznoy4S0eo1G4G6hW+zbo6abuPVIjvyquD4YH0gb3graqL9fu32imq0rr15TdWlvKDWCcFgcQMbfNho1XEqVaipXq/oQFExgKyXsF5MYwQDAzfR1zaPcNbtrOz1UhLtIbCWZarAOZcnwBZPmTA9FgICAgICAgICAgICAgIHlnHGzDXb9pqDbbTnb7W9ZpmFdg5X7BiD0MCfSXp/sNG0iv1moOn3KrkDnmtvKIxALY6sxUD5wLXCuou3beWu1yjTttqYp0XUuj6hSOdye/QD/DCWw9EHR90Xy3e3+X5QMH0VaFL6N1otGa7NyvSxfNXXlPzgWeHdxv2HVpt+uPrNJc+NBqsexk9Fb5kAjwJyOh6BtPT3/wdv+Yr/wDaEMj00AHYb89Oun6+X49X84HOjcdRvG5abSaun7HTSF1YosybdSKzhDnsBkHp5Bu/gSzOKuIKqOI6G1PN6vS7c7D1SPcRdcSGyqAnl5OXr2EIXvQTrVfTapKyeRdwd6Qe4otVeQY8PZPzJgXfRD/X7t/1e3/PZAwNl4YGt3Tc2+1azT+q1q/d0dwpWzNanNg5TzHpj4QN7renE+n9+0Wj6W5gWduTm4q1DL2TZ0Sw+TtbUyj/AMRA9CgICAgICAgICAgICAgIHC7no7DxFprVRzWmhsV7Qp5VZicAt2z0gWPSwpL7ZygnG8UseUFiFAbJIHgPOBY4sD6De9Hq60Zq9Wp0usCKzkEY9W2F8RnOfKs+6EtXbvH+z+5a431WPRrrFu0jVLzBtQeYvWSSOpZ+wycAdDAzOHdh1mn2S99PmrW6m19WEwC2WKkVEN2JRceGCfCENJvnFB3xNPo6NNaupTU1PqmsXlXSlP6zrkkePtAdvOEul9OtZO0cqgknU1KoAJLE8wAAHUmELvpcU2cP2hQSzLpcKASxY31dAB1J90DC9I1bUVaDcqVLWaR6ldVBLPTeFVkC+ZJA/wC+EtjwVp7LNy3DV2Vui2mlNMbFKc9CrkEAjzz+6ELfCtD0b9uKFWFd6VXVsVYKzABX5Wxg+0OmcwMP0SZGp3XocHc7SpIOGxbaDg9jAsbfump0G47kyaDUahLtWpSyoBV+7Wo7t7Q69x07wMziVtRXvmm1NOluvVdvZGWoAYaxmwGdsKOuM+P5huuB9gtofUarWlftWrsDWrWSyU1oMV1KxxnA7nz+sDroCAgICAgICAgICAgICAgICAgICAgICAgICAgICAgICAgICAgICAgICAgICAgICAgICAgICAgICAgICAgICAgICB//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data:image/jpeg;base64,/9j/4AAQSkZJRgABAQAAAQABAAD/2wCEAAkGBxQQEBUUDxQWFBQUDxUVDxAQFhQQFRAQFBQWFxQVFBQYHCggGBolHBQUITEiJSkrLi4uFx8zODMsNygtLisBCgoKDg0OGhAQGiwkHyQsLCwsLCwsLCwsLCwsLCwsLCwsLCwsLCwsLCwsLCwsLCwsLCwsLCwsLCwsLCwsLCwsLP/AABEIAN0A5AMBEQACEQEDEQH/xAAbAAEAAQUBAAAAAAAAAAAAAAAAAQIDBAUGB//EAEEQAAICAQIEAgcEBgcJAAAAAAECAAMRBAUGEiExQVEHEzJhcYGRFCIjwUJScqGx0RUzU2KisvAWNDV0dYKSwuH/xAAaAQEAAgMBAAAAAAAAAAAAAAAAAQIDBAUG/8QAKhEBAAICAgICAQQCAgMAAAAAAAECAxEEEiExBRNBIlFhcRQyQpEjM1L/2gAMAwEAAhEDEQA/APcYCAgICAgICAgICAgICAgI2EBAQEBAQEBAQEBAQEBAQEBAQEBAQEBAjMCC0iZDnEjtH7nn9mu1u+1VdGbJ8l+8fnMN+TSrYx8XLf8ADVWcV/qofnNa3Oj9m5Hxs/mVyjixCcOpHvHX90mnNrPtW/xt49N1pNelozWwPmPEfKblMtL+paOTFbHOrQyQZkYyNiYCAgICAgICAgICAgICAgICAgIDMDU7vvC0A4PM3gB4fGaufk1pHhtcfiWyT59OM1e4WWsSzHr4ZwPpORfNa87mXex8alI1ELX2l8Y5jj4yvaf3ZPqr+y2nfrKe1tdPTOQA9JliIYZm3tdq0SsesvGGJY7ZrQpfb2Q81RIPukzjtXzWSMtLR1tDP2/id6zy6gcwH6S9x8R4zPi5tqzq7UzfHVn9WOXUaPXJaM1sG+B7fETpUy1v6cm+K9J1MMrMyKbICAgICAgICAgICAgICAgIEGRoY2u1qUoWc4A+pPkJjy5a0ruWTHitkt1rDg904jtsY8rEL4KOmB7yO84ebmZLW1WXoeP8fjrETaGobUse5zNabz+XQrhrX0u125lolWY0uS0SgxIhWWTS2ZkrLHaGdRbgzPWzXvXbPDTYhrTtj6rTq/cdZivWsx5Zcd7Q1f3qWyhIPmOhmtFr453DYmlMseXYbBuvrVw5++B38xOtxuR3jy4nL43123HpuRNxpJgICAgICAgICAgICAgICBibnrlorLuegHQeLHwA98x5MkY6zaWTFhtmvFavN913Z72JJOM9B5DyE8/nzzknb1XH4tcdY1H9tdNZtqpKEo2Ijwi0bZAtBl4lTquBpKmlVdnKZaJ0rMbZtVoP/wBmWLQxTWYZlDnEz1s1r1XuaTtTTG1C80x2jbNSdMXR6g1WdCZjxXmlmTNjjJR3e3a0WoCO/jidzFki8POZsU47aZYMysMTtMJICAgICAgICAgICAgQWhEzp5xxnuRt1BRT9yvoB4F8ZY/XA+U4XPzdrzSPT1HxfG+ukXmPMtADOd68Q6kyqzJQrAkqoaCBTCVwGTtXrtdVs95MSpMaVq/WWiVZqzabyB0Mz1swXxr32ky3ZT61Lanzle6ejHvbJlZ0yV8Nlsm5Gp+vY95scbNNbNPmYIvXbuKXDAEeM7NbRaNw8/avWdLksggICAgICAgICAgICJGq4h3Eaehm/SIIT9ojpNblZYx0bPE485ssVeWs2SSe5JJJ8TPOXtNp3L2NaxWsRCVEqJxGxVmWRpOYmEMLUblVXYK3cK7DKqemR8ZkrivavaIY7ZsdbdZlmBpS1Zhfxb/VVzyDqkRs0rVyO0mLKzWGbRZzCZotthtXUjpJFErtOkZ8o7a9HXfiXZcKa7mUo3cDI+H+iPrOvwcm66lwPkMPW24dFN9ziAgICAgICAgICAgQYHnXGm5C2/kU5Wrocdi5xn6dpwufni2Tq9L8Tx5rTvPtz05zrJBglVKygloQEyZTEbczxZwyNX+JWeW5V6eTgdgfI++b/D5nT9NvTmc7g/bO6+3P8PcSW6OwUawHkDYJfPNVn3+Kzdz8auWvajR43Mvgv9eR6KjBgCDkEZBHiD2nFmJiZiY9O9ExMdolVmV8Jjyk2dOvzMKz/CpbsgYPTwxL7mEddr9epMntKs41fNntLQrrShpHpaPLccPavkuQ58eU/Bun8pt8S+rw5/Pxdscy78Gd3285CqAgICAgICAgICAgU2thSfIEyLTqExG508aeznJY/pMT9es8rkntMy9tir1rEQCU2yyCJRKsSqCWhAZMzMCiRC8+PTnuKNmp1Q5eZEvA+4xIBOPBh5To8TNkx+Z9OVzsGLLXxMdl7hmq3S6UjVN7GSB7XJWPeO8pybVyXjp+V+LW2LF+v8NVqeNGtf1WhqLOxwGsIX6KfzM2KfH1rXtkal/kptbrhV08P6rUMG1t5C/2NZJHwOPuj6GUtzMWKOuOu/7XjiZ8lu2W3/TrNNQtaBE6Kowo79PnOda83ncutSsVjULqwmWRUcS9ZYphLvmTMojwii4owx5xW2pTkpFqzD03adZ66pW8fH4z0XHyd6PI8jH9V5hnCZmEgICAgICAgICAgYu5vy0WHyqc/RTMeWdUlkxRu8f28cDTy8eYe19LqHpKysqldkqoQSYlBLESosBwcd8HHxx0k1jyX9eHkdesenVWm+lbrGWxOW4MSjt0WxMHPMPCemx/X0/jTyGWMk5PM/q29LX1n2Lr/W/ZvH+05PETgbj/ACN/jb0kzf8AxfX6tPMNg1r1XEJWltltbVAWgsa2cj8RPJxjv8Z6HJ16TM+nmMUW+yNe9vXkzgZ74GfjjrPLXmJs9jjjVfKsSPS+jMbRpfrHSWiWOfYxk7IhTI2mXfcF2ZpI8mnd4Ft1ea+UprJt0c33NICAgICAgICAgQYGq4pcjR3Y/siPkeh/jNfk/wDqs2eHG89Yn93lDiec/L2E+IVVyLJhemNIsITAS8IDAstpELhyilx2cqCw+BmT7La1vwxThpM9piNruJRkWa9DWrc61oHOcuqqGOe/XvLzlvMamZY4w0idxEbXuWY2ZGITsAgXFbEqrpbLS20xClWlUzXw9C4JX8Fm/vY+gB/nO78dH6NvMfKW/wDJEOmE6TlkBAQEBAQEBApZ8DJkTOo3J79Od3HjGiskJmw9vuezn9o/lNPJzcdfXlv4fj8t/fhpN14uW/T2V+rZSy4ByGA6zUyc6uSk1038Pxl8eStt+nIvOZvy7X4FMiy0L4mNKQYEwgloQSdwalMncCI3E/lOpJCI/lGZJpOY0kkAJVKiyEwtky2k7dVwfvFdAs9c/KDy47nPfsB1nS4GeKRPZwvlOPa9omsOso3+lzgMfcSpA/fOlXlUs5E8TLWNzDZJYCMjqD4iZ4tE+mtPidKsywmAgICAgQYHE8c7k3MKVOF5eZsfp9SAPh0/hOR8hmvE9Y9O18Vgx772cey5nH8e3oJj8LTLiXjU+keYUA9JbXlApiYF9WmPS0JjSUgyNGlUjaJ8MDcNua05F1tYxjlqKgfE5UmbWPkRSP8AXbWy8eb/APLTWXcNv3XWagftMD+QmeOZX80hqzwLT5reWVt+l1VJAa1dQmevOPV2KPMN2b4GVvlw5I/11LLjx5sc+bbbiafufDd9x5MSTaBAEyu0gkbFtpKyiW2L+mPWR4ifLHbzDa1Pgec2K+PTUmu/babVuhpYHP3M4ZT2wT3Hvm3gz9bNHlcatqTqHcq2RmdmJ3G3A9K5IQEBAQIMDmeMtma5VsqGXTIZf10PXp7wZoc/B9lfDpfG8uMN9W9PP2fwxg+IPQj5ThWx2jxL00Wi3mFm0xWNeUzufCkS/pXzJBvatJSVoV4lV4TCEgxIrBlZQSBGJMSJk7EERsMSEogQxkwQoMlZasbHbv4S9Y2pKEsIlpqptl1auRP6URHZsNLzWsqqMliBiZcUd7Rpr8iYpWZmXqFCcqgeSgfSejrHWryVp3aV2WQQEBAQECMQMHV7PTac21qx8yBn6zFbBjt7hlpyMtI1FmL/ALL6XwpX6n+cxTxMX4hl/wA3N/8ATQ8ZbBXXSLKEC8h/ECj2lbHU/A4+s1ebxo67q3vjuXb7et59uHM5Ph39IzJ1tO18GY58LwmQECoNGhPNKITmNBGhBMkU5hIDJFMJJOtomdQ3XD3DR1gZnJRAMIQOrP5jPgJ0eJxJyR58OVzfkYwzEUjbNu4Ctz9y1Cv94MD9B0mefj7b9tavzFNfqqvaLgQg/i2jHki/mTJj47z5lW/zEa/TDrNs2irTjFa9cdWPVj8TN/FgpjjxDl5uRkyzuZZ+JmYEwEBAQEBAQECDAtX1B1KsMhlIYeYIwZWa7rMSRaazFo/DyfftqbS2FGB5ck1Mf0l+PnPP5uP9VvL1nE5UZax+7WZmBuTCuppW0FZXWExrygGWVgkLKsxtBCTMGgxpMKS0nRKkmNIRzydDabBpRdqK0YZBbr+yOpmfjU7ZNNLnZfqxWn93qtdYUYUYA7ADE9HERWNQ8lMzPlViT4P7AJKuoSJHlKZIQEBAQEBAQEBAQMTcNAl6lbVDA+fh7wfAzHkx1vGrMmPNfHO6y804m2M6WwAdUbJRvd5H3zh8rD9V9PS8Hl/dXy0vaa3tuqleV6rRZPP5R1W3CpWkTCYmFQldSjaS0aNqGsloqna2bJaIV2jnk9TspLSeptcqqJPnnsB1J+UiJmZ6xCt7RSO23pXCWx+oT1jj8Rx2I6ovl8e07XC431x2n2818hzPut1j1DoxN6Ic1MkICAgICAgICAgICAgICBr952xdRUUb4q36p8Jgz4Iy11LPx884bxaHl277TbpmIsU8ufuvg8p+c4mTBbHPl6jBy8eSsany1pExbZ/M+gGBIMjSTmjSTmjQFpOkKYQkDMfzPon9oZ227c11gSsZY/RR5n3RjpbLbVVORlrhruZenbJsdemTCgM/6VhH3ifyHunewcauOvry8pn5V81p8+G2AmxprpkhAQEBAQEBAQEBAQEBAQECDAtXUBwVcAg9wZSaRaNSmt5pO6uX3Pgmt8mk8h8F7rNHLwY/4unh+UvX/Zw+57c+ncrYpXqeUkHDAeR8ZzMmG2OfLt4ORTNG4lh4lGwcsgOSO0CCknsCgeMSL1QyQB0yR179+krWnaYiUXt1rMw9a2faa9MmKx1PtOerMfefynosOGuKuqvH5+RfNfcy2OJmmNsKRJEwEBAQEBAQEBAQEBAQEBAQEBAgwOH9JFRxSfDmcH4kKR/Azl/IRrUuz8RP6pj+HDNXOXNol3zEbhEzO3b7JwhVdp67HewF1yQrdO/hOri4VL1iXA5HyeTHeaw5jf8Aal0+oetMlV5eXm6nqOs0uTEYrdXW4ea+bH2lgch8prdmyyNHUWsQedij6sBL4/N4Ys9uuO0vZxPSw8aqkhAQEBAQEBAQEBAQEBAQEBAQEBAQNFxhtxv0zcvtIedR58vcfTM1eXi+zG2+Fn+rLH8vN1AInm4jW4l63fiJVCnmICjJJwB5k9AJeI7TFI9ovk61m/4eq7TpfVUV1/q1gH446/vnpsNJrjiPy8bnv9mS0/u5DjzR4uSzwdOVj/fXJH7ifpOX8jTrfs7Pw+TtScf5aCgZnNp5l18kzWPDecKaIPqc46IOY/tdlH8T8pvcLF2ybn05nyXI64uv5l3wndec/EKoSQEBAQEBAQEBAQEBAQEBAQEBAQECl1zImNxojxO3CbzwlYthbTAMjEnkyFKEnOBnoROPyOBM23V3eJ8nEV65Gy4d4YNTiy8gsPYQdQp8yfEzY43C6T2v7a/M+R+yOlPTqcTouVO2u3/bPtNDJ0DdCjHwYf6x85gz4vsx6/LY4ub6ckWhxScM6oHHIvf2udcfHz/dOT/hZfTvT8nh1vy7TYtpGmq5e7E5sbzb+U62DBXFXUODyuROa25bOZ2vCYCAgICAgICAgICAgICAgICBh6zdKaWC221oSMgWMqkjzAJgYV3FOjSsWPqqFrZ2RbGsQKbF9pQ2cEiBl7fu1OoXm09tdq/rVOtg/wAJgVaDc6tQpaixLArFWNbBwrDupx2I8oFen1qWZ9W6uFYqxQhgGHgSPHqOkDF0u+6a21qqr6ntT26ksVnX4qDkQeUNxBpVdkbUUh6zi1DYoZGPUBhnocQK9TvumrrNtl9S1gjmsNiBV5ui5bPTMCnbN+02q/3a+q7Hf1Vi2fHsYF/c9xq01frNTYlSZANlrBFBPYZPTMhKzdvmnrqS17q1qsKiq1nUJYW9kK2cHOD9JO9o1pXVvWnc4S+onyFiH84GDquMdBU7JbrNOjqcOj2orKw7ggnoYGy/pKr7v4lf3lDJllHMreyR16g+EDJVswKoCAgICAgICAgICAgICB5xxHtlWp4i01eprW1P6OtYJYOZeZXGCR7swLHpJ2ehG2qhKkSl93RXqRQqsLPbGB59jAtbhsVO171tz6BfUrqnvq1NKk8jqqAqQvuLZ+Q98DI9Ca4r3BfLdrf8iQOd4X3GzT7Du7VZ569dcqEd0FgqVmHw5mPygbergGr7DoNRtiD7Uh0t3rw3IbkblNxck4xysxx8uuYStenHYNPXoLNUlKLqG1FfPeAeZshgcn5D6QhV6TeGdNoNj1J0dS1F20xflz94rcmD1+J+sCeO+GNNtyabW6GsUXV62hT6okB0sbDKwz4/zgbL0u0nVfY9Epwb9Q7nHfFNTMDjyyR9YFfo60dG47HpU1VS2pWWTks6gPU7ID9D++Bznoy4S0eo1G4G6hW+zbo6abuPVIjvyquD4YH0gb3graqL9fu32imq0rr15TdWlvKDWCcFgcQMbfNho1XEqVaipXq/oQFExgKyXsF5MYwQDAzfR1zaPcNbtrOz1UhLtIbCWZarAOZcnwBZPmTA9FgICAgICAgICAgICAgIHlnHGzDXb9pqDbbTnb7W9ZpmFdg5X7BiD0MCfSXp/sNG0iv1moOn3KrkDnmtvKIxALY6sxUD5wLXCuou3beWu1yjTttqYp0XUuj6hSOdye/QD/DCWw9EHR90Xy3e3+X5QMH0VaFL6N1otGa7NyvSxfNXXlPzgWeHdxv2HVpt+uPrNJc+NBqsexk9Fb5kAjwJyOh6BtPT3/wdv+Yr/wDaEMj00AHYb89Oun6+X49X84HOjcdRvG5abSaun7HTSF1YosybdSKzhDnsBkHp5Bu/gSzOKuIKqOI6G1PN6vS7c7D1SPcRdcSGyqAnl5OXr2EIXvQTrVfTapKyeRdwd6Qe4otVeQY8PZPzJgXfRD/X7t/1e3/PZAwNl4YGt3Tc2+1azT+q1q/d0dwpWzNanNg5TzHpj4QN7renE+n9+0Wj6W5gWduTm4q1DL2TZ0Sw+TtbUyj/AMRA9CgICAgICAgICAgICAgIHC7no7DxFprVRzWmhsV7Qp5VZicAt2z0gWPSwpL7ZygnG8UseUFiFAbJIHgPOBY4sD6De9Hq60Zq9Wp0usCKzkEY9W2F8RnOfKs+6EtXbvH+z+5a431WPRrrFu0jVLzBtQeYvWSSOpZ+wycAdDAzOHdh1mn2S99PmrW6m19WEwC2WKkVEN2JRceGCfCENJvnFB3xNPo6NNaupTU1PqmsXlXSlP6zrkkePtAdvOEul9OtZO0cqgknU1KoAJLE8wAAHUmELvpcU2cP2hQSzLpcKASxY31dAB1J90DC9I1bUVaDcqVLWaR6ldVBLPTeFVkC+ZJA/wC+EtjwVp7LNy3DV2Vui2mlNMbFKc9CrkEAjzz+6ELfCtD0b9uKFWFd6VXVsVYKzABX5Wxg+0OmcwMP0SZGp3XocHc7SpIOGxbaDg9jAsbfump0G47kyaDUahLtWpSyoBV+7Wo7t7Q69x07wMziVtRXvmm1NOluvVdvZGWoAYaxmwGdsKOuM+P5huuB9gtofUarWlftWrsDWrWSyU1oMV1KxxnA7nz+sDroCAgICAgICAgICAgICAgICAgICAgICAgICAgICAgICAgICAgICAgICAgICAgICAgICAgICAgICAgICAgICAgICB//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0" descr="data:image/jpeg;base64,/9j/4AAQSkZJRgABAQAAAQABAAD/2wCEAAkGBxQQEBUUDxQWFBQUDxUVDxAQFhQQFRAQFBQWFxQVFBQYHCggGBolHBQUITEiJSkrLi4uFx8zODMsNygtLisBCgoKDg0OGhAQGiwkHyQsLCwsLCwsLCwsLCwsLCwsLCwsLCwsLCwsLCwsLCwsLCwsLCwsLCwsLCwsLCwsLCwsLP/AABEIAN0A5AMBEQACEQEDEQH/xAAbAAEAAQUBAAAAAAAAAAAAAAAAAQIDBAUGB//EAEEQAAICAQIEAgcEBgcJAAAAAAECAAMRBAUGEiExQVEHEzJhcYGRFCIjwUJScqGx0RUzU2KisvAWNDV0dYKSwuH/xAAaAQEAAgMBAAAAAAAAAAAAAAAAAQIDBAUG/8QAKhEBAAICAgICAQQCAgMAAAAAAAECAxEEEiExBRNBIlFhcRQyQpEjM1L/2gAMAwEAAhEDEQA/APcYCAgICAgICAgICAgICAgI2EBAQEBAQEBAQEBAQEBAQEBAQEBAQEBAjMCC0iZDnEjtH7nn9mu1u+1VdGbJ8l+8fnMN+TSrYx8XLf8ADVWcV/qofnNa3Oj9m5Hxs/mVyjixCcOpHvHX90mnNrPtW/xt49N1pNelozWwPmPEfKblMtL+paOTFbHOrQyQZkYyNiYCAgICAgICAgICAgICAgICAgIDMDU7vvC0A4PM3gB4fGaufk1pHhtcfiWyT59OM1e4WWsSzHr4ZwPpORfNa87mXex8alI1ELX2l8Y5jj4yvaf3ZPqr+y2nfrKe1tdPTOQA9JliIYZm3tdq0SsesvGGJY7ZrQpfb2Q81RIPukzjtXzWSMtLR1tDP2/id6zy6gcwH6S9x8R4zPi5tqzq7UzfHVn9WOXUaPXJaM1sG+B7fETpUy1v6cm+K9J1MMrMyKbICAgICAgICAgICAgICAgIEGRoY2u1qUoWc4A+pPkJjy5a0ruWTHitkt1rDg904jtsY8rEL4KOmB7yO84ebmZLW1WXoeP8fjrETaGobUse5zNabz+XQrhrX0u125lolWY0uS0SgxIhWWTS2ZkrLHaGdRbgzPWzXvXbPDTYhrTtj6rTq/cdZivWsx5Zcd7Q1f3qWyhIPmOhmtFr453DYmlMseXYbBuvrVw5++B38xOtxuR3jy4nL43123HpuRNxpJgICAgICAgICAgICAgICBibnrlorLuegHQeLHwA98x5MkY6zaWTFhtmvFavN913Z72JJOM9B5DyE8/nzzknb1XH4tcdY1H9tdNZtqpKEo2Ijwi0bZAtBl4lTquBpKmlVdnKZaJ0rMbZtVoP/wBmWLQxTWYZlDnEz1s1r1XuaTtTTG1C80x2jbNSdMXR6g1WdCZjxXmlmTNjjJR3e3a0WoCO/jidzFki8POZsU47aZYMysMTtMJICAgICAgICAgICAgQWhEzp5xxnuRt1BRT9yvoB4F8ZY/XA+U4XPzdrzSPT1HxfG+ukXmPMtADOd68Q6kyqzJQrAkqoaCBTCVwGTtXrtdVs95MSpMaVq/WWiVZqzabyB0Mz1swXxr32ky3ZT61Lanzle6ejHvbJlZ0yV8Nlsm5Gp+vY95scbNNbNPmYIvXbuKXDAEeM7NbRaNw8/avWdLksggICAgICAgICAgICJGq4h3Eaehm/SIIT9ojpNblZYx0bPE485ssVeWs2SSe5JJJ8TPOXtNp3L2NaxWsRCVEqJxGxVmWRpOYmEMLUblVXYK3cK7DKqemR8ZkrivavaIY7ZsdbdZlmBpS1Zhfxb/VVzyDqkRs0rVyO0mLKzWGbRZzCZotthtXUjpJFErtOkZ8o7a9HXfiXZcKa7mUo3cDI+H+iPrOvwcm66lwPkMPW24dFN9ziAgICAgICAgICAgQYHnXGm5C2/kU5Wrocdi5xn6dpwufni2Tq9L8Tx5rTvPtz05zrJBglVKygloQEyZTEbczxZwyNX+JWeW5V6eTgdgfI++b/D5nT9NvTmc7g/bO6+3P8PcSW6OwUawHkDYJfPNVn3+Kzdz8auWvajR43Mvgv9eR6KjBgCDkEZBHiD2nFmJiZiY9O9ExMdolVmV8Jjyk2dOvzMKz/CpbsgYPTwxL7mEddr9epMntKs41fNntLQrrShpHpaPLccPavkuQ58eU/Bun8pt8S+rw5/Pxdscy78Gd3285CqAgICAgICAgICAgU2thSfIEyLTqExG508aeznJY/pMT9es8rkntMy9tir1rEQCU2yyCJRKsSqCWhAZMzMCiRC8+PTnuKNmp1Q5eZEvA+4xIBOPBh5To8TNkx+Z9OVzsGLLXxMdl7hmq3S6UjVN7GSB7XJWPeO8pybVyXjp+V+LW2LF+v8NVqeNGtf1WhqLOxwGsIX6KfzM2KfH1rXtkal/kptbrhV08P6rUMG1t5C/2NZJHwOPuj6GUtzMWKOuOu/7XjiZ8lu2W3/TrNNQtaBE6Kowo79PnOda83ncutSsVjULqwmWRUcS9ZYphLvmTMojwii4owx5xW2pTkpFqzD03adZ66pW8fH4z0XHyd6PI8jH9V5hnCZmEgICAgICAgICAgYu5vy0WHyqc/RTMeWdUlkxRu8f28cDTy8eYe19LqHpKysqldkqoQSYlBLESosBwcd8HHxx0k1jyX9eHkdesenVWm+lbrGWxOW4MSjt0WxMHPMPCemx/X0/jTyGWMk5PM/q29LX1n2Lr/W/ZvH+05PETgbj/ACN/jb0kzf8AxfX6tPMNg1r1XEJWltltbVAWgsa2cj8RPJxjv8Z6HJ16TM+nmMUW+yNe9vXkzgZ74GfjjrPLXmJs9jjjVfKsSPS+jMbRpfrHSWiWOfYxk7IhTI2mXfcF2ZpI8mnd4Ft1ea+UprJt0c33NICAgICAgICAgQYGq4pcjR3Y/siPkeh/jNfk/wDqs2eHG89Yn93lDiec/L2E+IVVyLJhemNIsITAS8IDAstpELhyilx2cqCw+BmT7La1vwxThpM9piNruJRkWa9DWrc61oHOcuqqGOe/XvLzlvMamZY4w0idxEbXuWY2ZGITsAgXFbEqrpbLS20xClWlUzXw9C4JX8Fm/vY+gB/nO78dH6NvMfKW/wDJEOmE6TlkBAQEBAQEBApZ8DJkTOo3J79Od3HjGiskJmw9vuezn9o/lNPJzcdfXlv4fj8t/fhpN14uW/T2V+rZSy4ByGA6zUyc6uSk1038Pxl8eStt+nIvOZvy7X4FMiy0L4mNKQYEwgloQSdwalMncCI3E/lOpJCI/lGZJpOY0kkAJVKiyEwtky2k7dVwfvFdAs9c/KDy47nPfsB1nS4GeKRPZwvlOPa9omsOso3+lzgMfcSpA/fOlXlUs5E8TLWNzDZJYCMjqD4iZ4tE+mtPidKsywmAgICAgQYHE8c7k3MKVOF5eZsfp9SAPh0/hOR8hmvE9Y9O18Vgx772cey5nH8e3oJj8LTLiXjU+keYUA9JbXlApiYF9WmPS0JjSUgyNGlUjaJ8MDcNua05F1tYxjlqKgfE5UmbWPkRSP8AXbWy8eb/APLTWXcNv3XWagftMD+QmeOZX80hqzwLT5reWVt+l1VJAa1dQmevOPV2KPMN2b4GVvlw5I/11LLjx5sc+bbbiafufDd9x5MSTaBAEyu0gkbFtpKyiW2L+mPWR4ifLHbzDa1Pgec2K+PTUmu/babVuhpYHP3M4ZT2wT3Hvm3gz9bNHlcatqTqHcq2RmdmJ3G3A9K5IQEBAQIMDmeMtma5VsqGXTIZf10PXp7wZoc/B9lfDpfG8uMN9W9PP2fwxg+IPQj5ThWx2jxL00Wi3mFm0xWNeUzufCkS/pXzJBvatJSVoV4lV4TCEgxIrBlZQSBGJMSJk7EERsMSEogQxkwQoMlZasbHbv4S9Y2pKEsIlpqptl1auRP6URHZsNLzWsqqMliBiZcUd7Rpr8iYpWZmXqFCcqgeSgfSejrHWryVp3aV2WQQEBAQECMQMHV7PTac21qx8yBn6zFbBjt7hlpyMtI1FmL/ALL6XwpX6n+cxTxMX4hl/wA3N/8ATQ8ZbBXXSLKEC8h/ECj2lbHU/A4+s1ebxo67q3vjuXb7et59uHM5Ph39IzJ1tO18GY58LwmQECoNGhPNKITmNBGhBMkU5hIDJFMJJOtomdQ3XD3DR1gZnJRAMIQOrP5jPgJ0eJxJyR58OVzfkYwzEUjbNu4Ctz9y1Cv94MD9B0mefj7b9tavzFNfqqvaLgQg/i2jHki/mTJj47z5lW/zEa/TDrNs2irTjFa9cdWPVj8TN/FgpjjxDl5uRkyzuZZ+JmYEwEBAQEBAQECDAtX1B1KsMhlIYeYIwZWa7rMSRaazFo/DyfftqbS2FGB5ck1Mf0l+PnPP5uP9VvL1nE5UZax+7WZmBuTCuppW0FZXWExrygGWVgkLKsxtBCTMGgxpMKS0nRKkmNIRzydDabBpRdqK0YZBbr+yOpmfjU7ZNNLnZfqxWn93qtdYUYUYA7ADE9HERWNQ8lMzPlViT4P7AJKuoSJHlKZIQEBAQEBAQEBAQMTcNAl6lbVDA+fh7wfAzHkx1vGrMmPNfHO6y804m2M6WwAdUbJRvd5H3zh8rD9V9PS8Hl/dXy0vaa3tuqleV6rRZPP5R1W3CpWkTCYmFQldSjaS0aNqGsloqna2bJaIV2jnk9TspLSeptcqqJPnnsB1J+UiJmZ6xCt7RSO23pXCWx+oT1jj8Rx2I6ovl8e07XC431x2n2818hzPut1j1DoxN6Ic1MkICAgICAgICAgICAgICBr952xdRUUb4q36p8Jgz4Iy11LPx884bxaHl277TbpmIsU8ufuvg8p+c4mTBbHPl6jBy8eSsany1pExbZ/M+gGBIMjSTmjSTmjQFpOkKYQkDMfzPon9oZ227c11gSsZY/RR5n3RjpbLbVVORlrhruZenbJsdemTCgM/6VhH3ifyHunewcauOvry8pn5V81p8+G2AmxprpkhAQEBAQEBAQEBAQEBAQECDAtXUBwVcAg9wZSaRaNSmt5pO6uX3Pgmt8mk8h8F7rNHLwY/4unh+UvX/Zw+57c+ncrYpXqeUkHDAeR8ZzMmG2OfLt4ORTNG4lh4lGwcsgOSO0CCknsCgeMSL1QyQB0yR179+krWnaYiUXt1rMw9a2faa9MmKx1PtOerMfefynosOGuKuqvH5+RfNfcy2OJmmNsKRJEwEBAQEBAQEBAQEBAQEBAQEBAgwOH9JFRxSfDmcH4kKR/Azl/IRrUuz8RP6pj+HDNXOXNol3zEbhEzO3b7JwhVdp67HewF1yQrdO/hOri4VL1iXA5HyeTHeaw5jf8Aal0+oetMlV5eXm6nqOs0uTEYrdXW4ea+bH2lgch8prdmyyNHUWsQedij6sBL4/N4Ys9uuO0vZxPSw8aqkhAQEBAQEBAQEBAQEBAQEBAQEBAQNFxhtxv0zcvtIedR58vcfTM1eXi+zG2+Fn+rLH8vN1AInm4jW4l63fiJVCnmICjJJwB5k9AJeI7TFI9ovk61m/4eq7TpfVUV1/q1gH446/vnpsNJrjiPy8bnv9mS0/u5DjzR4uSzwdOVj/fXJH7ifpOX8jTrfs7Pw+TtScf5aCgZnNp5l18kzWPDecKaIPqc46IOY/tdlH8T8pvcLF2ybn05nyXI64uv5l3wndec/EKoSQEBAQEBAQEBAQEBAQEBAQEBAQECl1zImNxojxO3CbzwlYthbTAMjEnkyFKEnOBnoROPyOBM23V3eJ8nEV65Gy4d4YNTiy8gsPYQdQp8yfEzY43C6T2v7a/M+R+yOlPTqcTouVO2u3/bPtNDJ0DdCjHwYf6x85gz4vsx6/LY4ub6ckWhxScM6oHHIvf2udcfHz/dOT/hZfTvT8nh1vy7TYtpGmq5e7E5sbzb+U62DBXFXUODyuROa25bOZ2vCYCAgICAgICAgICAgICAgICBh6zdKaWC221oSMgWMqkjzAJgYV3FOjSsWPqqFrZ2RbGsQKbF9pQ2cEiBl7fu1OoXm09tdq/rVOtg/wAJgVaDc6tQpaixLArFWNbBwrDupx2I8oFen1qWZ9W6uFYqxQhgGHgSPHqOkDF0u+6a21qqr6ntT26ksVnX4qDkQeUNxBpVdkbUUh6zi1DYoZGPUBhnocQK9TvumrrNtl9S1gjmsNiBV5ui5bPTMCnbN+02q/3a+q7Hf1Vi2fHsYF/c9xq01frNTYlSZANlrBFBPYZPTMhKzdvmnrqS17q1qsKiq1nUJYW9kK2cHOD9JO9o1pXVvWnc4S+onyFiH84GDquMdBU7JbrNOjqcOj2orKw7ggnoYGy/pKr7v4lf3lDJllHMreyR16g+EDJVswKoCAgICAgICAgICAgICB5xxHtlWp4i01eprW1P6OtYJYOZeZXGCR7swLHpJ2ehG2qhKkSl93RXqRQqsLPbGB59jAtbhsVO171tz6BfUrqnvq1NKk8jqqAqQvuLZ+Q98DI9Ca4r3BfLdrf8iQOd4X3GzT7Du7VZ569dcqEd0FgqVmHw5mPygbergGr7DoNRtiD7Uh0t3rw3IbkblNxck4xysxx8uuYStenHYNPXoLNUlKLqG1FfPeAeZshgcn5D6QhV6TeGdNoNj1J0dS1F20xflz94rcmD1+J+sCeO+GNNtyabW6GsUXV62hT6okB0sbDKwz4/zgbL0u0nVfY9Epwb9Q7nHfFNTMDjyyR9YFfo60dG47HpU1VS2pWWTks6gPU7ID9D++Bznoy4S0eo1G4G6hW+zbo6abuPVIjvyquD4YH0gb3graqL9fu32imq0rr15TdWlvKDWCcFgcQMbfNho1XEqVaipXq/oQFExgKyXsF5MYwQDAzfR1zaPcNbtrOz1UhLtIbCWZarAOZcnwBZPmTA9FgICAgICAgICAgICAgIHlnHGzDXb9pqDbbTnb7W9ZpmFdg5X7BiD0MCfSXp/sNG0iv1moOn3KrkDnmtvKIxALY6sxUD5wLXCuou3beWu1yjTttqYp0XUuj6hSOdye/QD/DCWw9EHR90Xy3e3+X5QMH0VaFL6N1otGa7NyvSxfNXXlPzgWeHdxv2HVpt+uPrNJc+NBqsexk9Fb5kAjwJyOh6BtPT3/wdv+Yr/wDaEMj00AHYb89Oun6+X49X84HOjcdRvG5abSaun7HTSF1YosybdSKzhDnsBkHp5Bu/gSzOKuIKqOI6G1PN6vS7c7D1SPcRdcSGyqAnl5OXr2EIXvQTrVfTapKyeRdwd6Qe4otVeQY8PZPzJgXfRD/X7t/1e3/PZAwNl4YGt3Tc2+1azT+q1q/d0dwpWzNanNg5TzHpj4QN7renE+n9+0Wj6W5gWduTm4q1DL2TZ0Sw+TtbUyj/AMRA9CgICAgICAgICAgICAgIHC7no7DxFprVRzWmhsV7Qp5VZicAt2z0gWPSwpL7ZygnG8UseUFiFAbJIHgPOBY4sD6De9Hq60Zq9Wp0usCKzkEY9W2F8RnOfKs+6EtXbvH+z+5a431WPRrrFu0jVLzBtQeYvWSSOpZ+wycAdDAzOHdh1mn2S99PmrW6m19WEwC2WKkVEN2JRceGCfCENJvnFB3xNPo6NNaupTU1PqmsXlXSlP6zrkkePtAdvOEul9OtZO0cqgknU1KoAJLE8wAAHUmELvpcU2cP2hQSzLpcKASxY31dAB1J90DC9I1bUVaDcqVLWaR6ldVBLPTeFVkC+ZJA/wC+EtjwVp7LNy3DV2Vui2mlNMbFKc9CrkEAjzz+6ELfCtD0b9uKFWFd6VXVsVYKzABX5Wxg+0OmcwMP0SZGp3XocHc7SpIOGxbaDg9jAsbfump0G47kyaDUahLtWpSyoBV+7Wo7t7Q69x07wMziVtRXvmm1NOluvVdvZGWoAYaxmwGdsKOuM+P5huuB9gtofUarWlftWrsDWrWSyU1oMV1KxxnA7nz+sDroCAgICAgICAgICAgICAgICAgICAgICAgICAgICAgICAgICAgICAgICAgICAgICAgICAgICAgICAgICAgICAgICB//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0" name="Picture 16" descr="http://www.elizabethrichards.com.au/product_images/w/mad_pillow__8795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165" y="1912527"/>
            <a:ext cx="2163763" cy="207112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encrypted-tbn1.gstatic.com/images?q=tbn:ANd9GcQv2WJqqkaowbSMbUoOi6o9k6kPNhprso0H-SbDOQKtrP9evQj85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48" y="1951703"/>
            <a:ext cx="2152650" cy="2124075"/>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14" descr="data:image/jpeg;base64,/9j/4AAQSkZJRgABAQAAAQABAAD/2wCEAAkGBhISEA8QEREQEBAPFA8WEA8WEhAQDxAPFRAVFBQQFRYXHCYeFxkjGRQUHy8gJCcpLCwsFR4xNTAqNSYrLCkBCQoKDgwOGg8PGjQfHyQpNiwsLiwpLCwsLCwsNCksLCwpKSwsLCksLCksKSksLCksKSwpLCwuKSksLCwsKSksLP/AABEIANwA5QMBIgACEQEDEQH/xAAcAAEAAQUBAQAAAAAAAAAAAAAAAQIEBQYHAwj/xABCEAACAQMABwUFBQQIBwAAAAAAAQIDBBEFBhIhMUFRBxNhcYEiUpGhsSMyM2JyFEKCsjQ1U8HR4fDxJGRzg5Kzwv/EABsBAQACAwEBAAAAAAAAAAAAAAACAwEEBQYH/8QAKhEAAgIBAwIFBAMBAAAAAAAAAAECAxEEEiEFMRNBUWGhIoGRsSMycRT/2gAMAwEAAhEDEQA/AO4gAAAAAAAAAAAAAAAjIbAJBGSHIAqBTtDaAKgUqRKYBIAAAAAAAAAAAAAAAAAAAAAAAAAAAAABDkRORoet2u+HO3tnmXCdXlHqovryIykorLNnTaazUT2QRul3pCnSWZzjHze/4Gp6Z7Q4xzGhDal78ty9FxZojrSlxk35tt/E96Fsih3eh6Kno9VfNr3fo9bnW6/lLKrzj4JRS+GDwuNPX9RbMripjwag/jHDLuNvEr7tFO5vzOio0R7Vr8GPpaQvovKua27rUlL5NszNrr7f017cadZdXHZl8Y4+haSWCqnLPLgYU2uzI2Qps/tWn9jZNHdpkZ4VWi4Pnsy2sejSZtmjdLUq8dqnNSxxX70fNPejllazhLilnrwZTaRq0KkatGbTjyfBrmvLwLY3NdzmX9Kpms1fS/g7EmTk1LROvtKeIV4ujPrvdP48UbVSkmsp5T3premjZUlLseetospeJrBWACRSAAAAAAAAAAAAAAAAAAAAACx0rpanb0pVastmMV6t8klzZe7RxbX7WWVxczpxf2NCTjFe9NbpSfruK7J7Fk6HT9G9Xds8vM9dOa/17iUoxl3VFvCgsZ2esnzZiKNVNtL1Zii4t7lx3YRob3J8nv69HXTDbWsGTzv3Hr3skWarvKaXmXtOSks/LmGymccdz0p32/GPUuXd8MFnGkVOm+hjLKXGLLyMkytMsIzaPedbcEypw8i57xHm6+/C4cyyc8EwmMklUX1agpr6dUZDVPWqdvVjbVnmjN4jJ/uN8/Iw0LrBb3leM4vk1vXVPqicZNcornp1dF1zWU/g7bB7is59qDra57NvVlnlCT68l5Pl4nQMm/GSkso8ZqtNPTWOuZIAJGsAAAAAAAAAAAAAAACGSUzAMHrjpz9ltalRNd5L2aS/O+fosv0OFt5bb3tttvq3xZtXaNp517uVJfh2zlCK96f78n9PQ1Q5989zwe86Lo/ApUpd5c/byKggSilI9AZK2rrGGXUeqMXSqLnwLmH5X6cUSwadkOS+dx1+J60rvyf1Ma5y5r1Q2U+H+BnaUupMzSuYPjuJzB9DERz1f1JeepnDKvBx2ZkpwieE6kVzLKUvH5nm5LmMFkai5VfLf+keVxDaJptFZlIn/VltaVnSmpL/AG3nbtBaUVehTqLi0trwkuJxK6xg3Ds30u41FSb9maxj8y4P5Y9S2qW2WDkdZ0vjU+Ku8TpyJIRJuHigAAAAAAAAAAAAAAAWmlbxUqNWq+FKE5P+GLePkXZrXaJUcdHXGMrKgn5OaT+RGTwsltEPEsjD1aRxSvXc5SqS3yqSlKX6pPL+pQMA5Z9PjFRSSKiWUorMpFyJgypSxw3HmVmQz2jcsq/aF0PAEiGxFwrnzDuS3IlLHHd57gRcIo9J1slDLOelaSeO8i5PhGPtv4RyTC/y91Orjq4qK897DRBX1ZwnkvI1WuB6wvXzLchojkvcUz3rVtoyGrl26denL3XF/BmIiy5svvx9foZT5Kbq063H2PoOlLKT64fxRWW+j39lT/RD+VFwdNHy2Sw8AAAwAAAAAAAAAAGRkAk1ztCpOWjrnHJQfoqkTPVKyim5NJLi20kl1fQ1nWfS9vcWV3TpXFGcu7bxGpBvai9pLc/ykZ9mbOkz40JJdmv2cXATByz6YnlArKQ2ZyTTJySmUAZM7jyq05vhUcfDZgzy/Z6vOvL0hTTLoYMbmjVnQpPnP5Zi56NrOom7ifdbsxziT6rduLmOjKXOO0/zOU/5mz0qXSUtlKU5+7FZaXVvgl5lHd1pPjCmuiXeT+LwvkTcpPvwaappi3ti5v8APy+EKGjaUJbcYRjLrv3eXQukeCsXzq1X5SjH6IO3nHfCo5/lmlh+Uksr5kcN+Zs1x8NcQwvbBeRJmW9G52sppxkuMXjK8U+DXieuTJuxkpLKIZeaM/Eh57/LBZFxo+X2sPF4+KwRT5IWv6H/AIfQGivwKOePd0/5UXRr61vs6SjTlcU9qCUXFPaaaWN+C+sNP0KzxTqxk/d4Sa8E97Oomux8wspsWZOLx/hkgRklEigAAAAAAAAAMtdIXkaVOdWb2YU4ylJ+CWS6ZruvdjOrYXEKacp4jJRXGShOM2l44TIy7FlUVKaUnhN8nKdZdaa15J7cpRpZexRy1HHWSX3n58DAumuhUqno+nNFFRnLk23yfSIV011qNa4KqfNdCo8Iyw0XKBdVLcsehCGA0EzJciASxgwMEN4y3uS4s8WpT6wj14Tkv/lfPyPaUM4zy3rz6khMhKDlw+37KaVJRWIpJfV9X1Z6ZIAyXKKSwiWSkQGxkyU7CznnwzzwMklJDJB4QPS3lhuXup4/U1hHmee3uMopnIzOh3Tz7X3ur3oz9OWGpReGmmmtzT8DSqVVpl5HSlTCinvfDG9vwJpmrbUp8549zt2q+lnXo7UvvRey3yk8cTNI1nUPR86VnDvE4zqOU3FrDinhRT9En6myo6ceyyfPtSoxukodskgAka4AAAAAAIwSADAaa1MtbluU6ajN7nUhiM/V43+prN32OUXvp3NaHhKMKi/uOiYGCDhF90bVesvrWITaRzmHY1R53NZ7nnEKcd+OPPw+BzzSGjp29WpRqJp05SWcYUknukvBrefRODWtdtW1c21TZjHv4pOnPG/c87OfLK9SmylY+k6eg6rZC3+V5T+DimSGJwcW4tNOLaafFNPgUbZotntvETWSvJJSmMkSamSBkZBLKAG0UuQMOaRUSee2TtAwrEVlJSpFxaWsqk4U4RcpzaUY9WzOG3wYlYsNvsX+r2r1S7qqnTWFu26nGMIdX1fRc8nQrnsitZfcqVqb8HGSb64aNk1Z0DG1tqdJY2sZqS5zqPi39PJGXwdCumKjyeF13Vrbrc1Pal29/c5rLsbjnddT8fs4p567mbLq5qJbWjUlHvav9rPDa/SuETZcDBYq4x5SNCzXaiyO2UngnAALDTAAAAAAAAAAAAAAABS0VAA0LXHs8Vdzr0Go1cNuGPZm/PkzlNzayhKUJRcJxbUovc01yZ9JM1jWfUOjeN1MunWwkqi3ppcFKL4mtbTu5j3O90/qzq/jv5j6+hw7LRKqGy6a1Au7dSk4KrTjlupTecJc5Re9fM1rY6GnKLXDPU1XQtW6uWUVKZO2UbLJUWRL9zDZS5FTgU7IISyQj0iihG6as9nNxXcalaPc0XvxLdUlHwjy9SUYOTwii3UVUR3WPBgtD6v17mSjRpyksrM8YgvN8Dq+qOo9O0xUnipXa+9+7DPFR/xM/YaOhRhGnTiowgsJJfFl2jerpUOfM8nrurWalbI/TH5ZCRUAXnHAAAAAAAAAAAAAAAAAAAAAAAABGCQAWOmKWbe4XWlV/kZ84UuC8kfTFaOYtPg00/Jo4BZ6ITrVaM9zpSnH1jNo1NSux6PoUlmafsYpZMzqnoP9ruoW7m4RcakpSWHJKMeCz4tHpc6vSW+LUl8GbD2VWf8AxtWTX4dFrPJOU0sfJmvCOZJM7ust8PTTshLlI1bWvRCtLupbRnKagqbUmkpPagpPhu5mKjFm49qVnjSOcfi0aTX6k5R+iRZUdAQ2FxzjjnmJxxJpEdHbvohOx5yjB6PhmtQSWW6tJJdX3kdx9HRRxTV7QmdIWkOKU1N+Ch7f9x2xRNrTppM4HXZRdsUvQkkA2TgAAAAAAAAAAAAAAAAAAAAAAAAAAAAhkgApwcx1/wBWqlGtK+t4twn/AEiKWdmf9phcmuPRrxOoFMsb1jPhghOCkja0mplprFZH8epw2np3MUsNye5Jb8vwwdI1B0BK3oTnVSjVuJKUo84wS9mD8d8n6mcoaGt4T7yNCjGfvKnBS+KRf7iFdW15Zu63qX/RDw4R2rzNL7SNV3cUY16azWt8tRXGdPjKPmuK9TmlvpqS9ni+CS4t9MdTv7LaNhRU+8VOkp++oQU//LGROrc8mdF1R6et1yjuXl7GqagavVKe1dV47NSqtmnBr2oUuLb6OTxu5JG6kLBJZGKisI52ovlfY7JeYABIoAAAAAAAAAAAAAAAAAAAAAAAAAAAAAABofbROUdFVJRlKElWt8SjKUGs1McU/E3w0Ttp/qit/wBW1/8AdEAw+t2uu3q9Srwk++vo06W54kpxy7h7uGFTn5ZNm1N0nsaFtbiTcu6tdqTbbb7uEs5fN+yc80fqpOOkdKWzbdro+hfVbaDw4wd3R2YY/h2l/wBtmShpPu9T4yy9qpRlSW/f9pcyhu/hbAPHsUuq0bm6pV5zk7i2t7mCk5SzFyeZLPD8RL0LnR9lf3VfTVS30jd0qtnd3ELeg597bSim5Km4Tzjhsp8uhGib2hT05ouFvXpVYz0erao4SjOKnShJxTa3JtxXw8TYtQP6dp9f87F+G+n/AJAGW1B1jlfWNC5mkqr24VUt0e9hLZbXg8J+pshoXY9HFrexX3I6QvVT6bCVPGPmb6AAAAAAAAAAAAAAAAAAAAAAAAAAAAAAAAAADRe2f+qa6SbbqW2Et7z38Xw9DeiHBPiAYm4pxla1Z7KUqtu9qWEpNd02k3xeNp+WWca0VWVzojQFk98K1/KNTmu7p1G2njr3uPU704IphbxSwoxSXJJJZ64QBzHtA0Tb2d3oa9o0aFDF5CnVcIRpucZxilnGE8QjP4lpo3WSdtpDWCnRo1bi6r16f7LShCUk6ihOMpTljZhGO1BttnWK1rCaxOMZrpJKS88MqVJLgsZeXjdl9WAYDULVuVjY0bebUqq251pJ5Tq1JOUseCzj0NiAAAAAAAAAAAAAAAAAAAAAAAAAAAAAAAAAAAAAAAAAAAAAAAAAAAAAAAAAAAAAAAAAP//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8" descr="data:image/jpeg;base64,/9j/4AAQSkZJRgABAQAAAQABAAD/2wCEAAkGBxQQEBUUDxQWFBQUDxUVDxAQFhQQFRAQFBQWFxQVFBQYHCggGBolHBQUITEiJSkrLi4uFx8zODMsNygtLisBCgoKDg0OGhAQGiwkHyQsLCwsLCwsLCwsLCwsLCwsLCwsLCwsLCwsLCwsLCwsLCwsLCwsLCwsLCwsLCwsLCwsLP/AABEIAN0A5AMBEQACEQEDEQH/xAAbAAEAAQUBAAAAAAAAAAAAAAAAAQIDBAUGB//EAEEQAAICAQIEAgcEBgcJAAAAAAECAAMRBAUGEiExQVEHEzJhcYGRFCIjwUJScqGx0RUzU2KisvAWNDV0dYKSwuH/xAAaAQEAAgMBAAAAAAAAAAAAAAAAAQIDBAUG/8QAKhEBAAICAgICAQQCAgMAAAAAAAECAxEEEiExBRNBIlFhcRQyQpEjM1L/2gAMAwEAAhEDEQA/APcYCAgICAgICAgICAgICAgI2EBAQEBAQEBAQEBAQEBAQEBAQEBAQEBAjMCC0iZDnEjtH7nn9mu1u+1VdGbJ8l+8fnMN+TSrYx8XLf8ADVWcV/qofnNa3Oj9m5Hxs/mVyjixCcOpHvHX90mnNrPtW/xt49N1pNelozWwPmPEfKblMtL+paOTFbHOrQyQZkYyNiYCAgICAgICAgICAgICAgICAgIDMDU7vvC0A4PM3gB4fGaufk1pHhtcfiWyT59OM1e4WWsSzHr4ZwPpORfNa87mXex8alI1ELX2l8Y5jj4yvaf3ZPqr+y2nfrKe1tdPTOQA9JliIYZm3tdq0SsesvGGJY7ZrQpfb2Q81RIPukzjtXzWSMtLR1tDP2/id6zy6gcwH6S9x8R4zPi5tqzq7UzfHVn9WOXUaPXJaM1sG+B7fETpUy1v6cm+K9J1MMrMyKbICAgICAgICAgICAgICAgIEGRoY2u1qUoWc4A+pPkJjy5a0ruWTHitkt1rDg904jtsY8rEL4KOmB7yO84ebmZLW1WXoeP8fjrETaGobUse5zNabz+XQrhrX0u125lolWY0uS0SgxIhWWTS2ZkrLHaGdRbgzPWzXvXbPDTYhrTtj6rTq/cdZivWsx5Zcd7Q1f3qWyhIPmOhmtFr453DYmlMseXYbBuvrVw5++B38xOtxuR3jy4nL43123HpuRNxpJgICAgICAgICAgICAgICBibnrlorLuegHQeLHwA98x5MkY6zaWTFhtmvFavN913Z72JJOM9B5DyE8/nzzknb1XH4tcdY1H9tdNZtqpKEo2Ijwi0bZAtBl4lTquBpKmlVdnKZaJ0rMbZtVoP/wBmWLQxTWYZlDnEz1s1r1XuaTtTTG1C80x2jbNSdMXR6g1WdCZjxXmlmTNjjJR3e3a0WoCO/jidzFki8POZsU47aZYMysMTtMJICAgICAgICAgICAgQWhEzp5xxnuRt1BRT9yvoB4F8ZY/XA+U4XPzdrzSPT1HxfG+ukXmPMtADOd68Q6kyqzJQrAkqoaCBTCVwGTtXrtdVs95MSpMaVq/WWiVZqzabyB0Mz1swXxr32ky3ZT61Lanzle6ejHvbJlZ0yV8Nlsm5Gp+vY95scbNNbNPmYIvXbuKXDAEeM7NbRaNw8/avWdLksggICAgICAgICAgICJGq4h3Eaehm/SIIT9ojpNblZYx0bPE485ssVeWs2SSe5JJJ8TPOXtNp3L2NaxWsRCVEqJxGxVmWRpOYmEMLUblVXYK3cK7DKqemR8ZkrivavaIY7ZsdbdZlmBpS1Zhfxb/VVzyDqkRs0rVyO0mLKzWGbRZzCZotthtXUjpJFErtOkZ8o7a9HXfiXZcKa7mUo3cDI+H+iPrOvwcm66lwPkMPW24dFN9ziAgICAgICAgICAgQYHnXGm5C2/kU5Wrocdi5xn6dpwufni2Tq9L8Tx5rTvPtz05zrJBglVKygloQEyZTEbczxZwyNX+JWeW5V6eTgdgfI++b/D5nT9NvTmc7g/bO6+3P8PcSW6OwUawHkDYJfPNVn3+Kzdz8auWvajR43Mvgv9eR6KjBgCDkEZBHiD2nFmJiZiY9O9ExMdolVmV8Jjyk2dOvzMKz/CpbsgYPTwxL7mEddr9epMntKs41fNntLQrrShpHpaPLccPavkuQ58eU/Bun8pt8S+rw5/Pxdscy78Gd3285CqAgICAgICAgICAgU2thSfIEyLTqExG508aeznJY/pMT9es8rkntMy9tir1rEQCU2yyCJRKsSqCWhAZMzMCiRC8+PTnuKNmp1Q5eZEvA+4xIBOPBh5To8TNkx+Z9OVzsGLLXxMdl7hmq3S6UjVN7GSB7XJWPeO8pybVyXjp+V+LW2LF+v8NVqeNGtf1WhqLOxwGsIX6KfzM2KfH1rXtkal/kptbrhV08P6rUMG1t5C/2NZJHwOPuj6GUtzMWKOuOu/7XjiZ8lu2W3/TrNNQtaBE6Kowo79PnOda83ncutSsVjULqwmWRUcS9ZYphLvmTMojwii4owx5xW2pTkpFqzD03adZ66pW8fH4z0XHyd6PI8jH9V5hnCZmEgICAgICAgICAgYu5vy0WHyqc/RTMeWdUlkxRu8f28cDTy8eYe19LqHpKysqldkqoQSYlBLESosBwcd8HHxx0k1jyX9eHkdesenVWm+lbrGWxOW4MSjt0WxMHPMPCemx/X0/jTyGWMk5PM/q29LX1n2Lr/W/ZvH+05PETgbj/ACN/jb0kzf8AxfX6tPMNg1r1XEJWltltbVAWgsa2cj8RPJxjv8Z6HJ16TM+nmMUW+yNe9vXkzgZ74GfjjrPLXmJs9jjjVfKsSPS+jMbRpfrHSWiWOfYxk7IhTI2mXfcF2ZpI8mnd4Ft1ea+UprJt0c33NICAgICAgICAgQYGq4pcjR3Y/siPkeh/jNfk/wDqs2eHG89Yn93lDiec/L2E+IVVyLJhemNIsITAS8IDAstpELhyilx2cqCw+BmT7La1vwxThpM9piNruJRkWa9DWrc61oHOcuqqGOe/XvLzlvMamZY4w0idxEbXuWY2ZGITsAgXFbEqrpbLS20xClWlUzXw9C4JX8Fm/vY+gB/nO78dH6NvMfKW/wDJEOmE6TlkBAQEBAQEBApZ8DJkTOo3J79Od3HjGiskJmw9vuezn9o/lNPJzcdfXlv4fj8t/fhpN14uW/T2V+rZSy4ByGA6zUyc6uSk1038Pxl8eStt+nIvOZvy7X4FMiy0L4mNKQYEwgloQSdwalMncCI3E/lOpJCI/lGZJpOY0kkAJVKiyEwtky2k7dVwfvFdAs9c/KDy47nPfsB1nS4GeKRPZwvlOPa9omsOso3+lzgMfcSpA/fOlXlUs5E8TLWNzDZJYCMjqD4iZ4tE+mtPidKsywmAgICAgQYHE8c7k3MKVOF5eZsfp9SAPh0/hOR8hmvE9Y9O18Vgx772cey5nH8e3oJj8LTLiXjU+keYUA9JbXlApiYF9WmPS0JjSUgyNGlUjaJ8MDcNua05F1tYxjlqKgfE5UmbWPkRSP8AXbWy8eb/APLTWXcNv3XWagftMD+QmeOZX80hqzwLT5reWVt+l1VJAa1dQmevOPV2KPMN2b4GVvlw5I/11LLjx5sc+bbbiafufDd9x5MSTaBAEyu0gkbFtpKyiW2L+mPWR4ifLHbzDa1Pgec2K+PTUmu/babVuhpYHP3M4ZT2wT3Hvm3gz9bNHlcatqTqHcq2RmdmJ3G3A9K5IQEBAQIMDmeMtma5VsqGXTIZf10PXp7wZoc/B9lfDpfG8uMN9W9PP2fwxg+IPQj5ThWx2jxL00Wi3mFm0xWNeUzufCkS/pXzJBvatJSVoV4lV4TCEgxIrBlZQSBGJMSJk7EERsMSEogQxkwQoMlZasbHbv4S9Y2pKEsIlpqptl1auRP6URHZsNLzWsqqMliBiZcUd7Rpr8iYpWZmXqFCcqgeSgfSejrHWryVp3aV2WQQEBAQECMQMHV7PTac21qx8yBn6zFbBjt7hlpyMtI1FmL/ALL6XwpX6n+cxTxMX4hl/wA3N/8ATQ8ZbBXXSLKEC8h/ECj2lbHU/A4+s1ebxo67q3vjuXb7et59uHM5Ph39IzJ1tO18GY58LwmQECoNGhPNKITmNBGhBMkU5hIDJFMJJOtomdQ3XD3DR1gZnJRAMIQOrP5jPgJ0eJxJyR58OVzfkYwzEUjbNu4Ctz9y1Cv94MD9B0mefj7b9tavzFNfqqvaLgQg/i2jHki/mTJj47z5lW/zEa/TDrNs2irTjFa9cdWPVj8TN/FgpjjxDl5uRkyzuZZ+JmYEwEBAQEBAQECDAtX1B1KsMhlIYeYIwZWa7rMSRaazFo/DyfftqbS2FGB5ck1Mf0l+PnPP5uP9VvL1nE5UZax+7WZmBuTCuppW0FZXWExrygGWVgkLKsxtBCTMGgxpMKS0nRKkmNIRzydDabBpRdqK0YZBbr+yOpmfjU7ZNNLnZfqxWn93qtdYUYUYA7ADE9HERWNQ8lMzPlViT4P7AJKuoSJHlKZIQEBAQEBAQEBAQMTcNAl6lbVDA+fh7wfAzHkx1vGrMmPNfHO6y804m2M6WwAdUbJRvd5H3zh8rD9V9PS8Hl/dXy0vaa3tuqleV6rRZPP5R1W3CpWkTCYmFQldSjaS0aNqGsloqna2bJaIV2jnk9TspLSeptcqqJPnnsB1J+UiJmZ6xCt7RSO23pXCWx+oT1jj8Rx2I6ovl8e07XC431x2n2818hzPut1j1DoxN6Ic1MkICAgICAgICAgICAgICBr952xdRUUb4q36p8Jgz4Iy11LPx884bxaHl277TbpmIsU8ufuvg8p+c4mTBbHPl6jBy8eSsany1pExbZ/M+gGBIMjSTmjSTmjQFpOkKYQkDMfzPon9oZ227c11gSsZY/RR5n3RjpbLbVVORlrhruZenbJsdemTCgM/6VhH3ifyHunewcauOvry8pn5V81p8+G2AmxprpkhAQEBAQEBAQEBAQEBAQECDAtXUBwVcAg9wZSaRaNSmt5pO6uX3Pgmt8mk8h8F7rNHLwY/4unh+UvX/Zw+57c+ncrYpXqeUkHDAeR8ZzMmG2OfLt4ORTNG4lh4lGwcsgOSO0CCknsCgeMSL1QyQB0yR179+krWnaYiUXt1rMw9a2faa9MmKx1PtOerMfefynosOGuKuqvH5+RfNfcy2OJmmNsKRJEwEBAQEBAQEBAQEBAQEBAQEBAgwOH9JFRxSfDmcH4kKR/Azl/IRrUuz8RP6pj+HDNXOXNol3zEbhEzO3b7JwhVdp67HewF1yQrdO/hOri4VL1iXA5HyeTHeaw5jf8Aal0+oetMlV5eXm6nqOs0uTEYrdXW4ea+bH2lgch8prdmyyNHUWsQedij6sBL4/N4Ys9uuO0vZxPSw8aqkhAQEBAQEBAQEBAQEBAQEBAQEBAQNFxhtxv0zcvtIedR58vcfTM1eXi+zG2+Fn+rLH8vN1AInm4jW4l63fiJVCnmICjJJwB5k9AJeI7TFI9ovk61m/4eq7TpfVUV1/q1gH446/vnpsNJrjiPy8bnv9mS0/u5DjzR4uSzwdOVj/fXJH7ifpOX8jTrfs7Pw+TtScf5aCgZnNp5l18kzWPDecKaIPqc46IOY/tdlH8T8pvcLF2ybn05nyXI64uv5l3wndec/EKoSQEBAQEBAQEBAQEBAQEBAQEBAQECl1zImNxojxO3CbzwlYthbTAMjEnkyFKEnOBnoROPyOBM23V3eJ8nEV65Gy4d4YNTiy8gsPYQdQp8yfEzY43C6T2v7a/M+R+yOlPTqcTouVO2u3/bPtNDJ0DdCjHwYf6x85gz4vsx6/LY4ub6ckWhxScM6oHHIvf2udcfHz/dOT/hZfTvT8nh1vy7TYtpGmq5e7E5sbzb+U62DBXFXUODyuROa25bOZ2vCYCAgICAgICAgICAgICAgICBh6zdKaWC221oSMgWMqkjzAJgYV3FOjSsWPqqFrZ2RbGsQKbF9pQ2cEiBl7fu1OoXm09tdq/rVOtg/wAJgVaDc6tQpaixLArFWNbBwrDupx2I8oFen1qWZ9W6uFYqxQhgGHgSPHqOkDF0u+6a21qqr6ntT26ksVnX4qDkQeUNxBpVdkbUUh6zi1DYoZGPUBhnocQK9TvumrrNtl9S1gjmsNiBV5ui5bPTMCnbN+02q/3a+q7Hf1Vi2fHsYF/c9xq01frNTYlSZANlrBFBPYZPTMhKzdvmnrqS17q1qsKiq1nUJYW9kK2cHOD9JO9o1pXVvWnc4S+onyFiH84GDquMdBU7JbrNOjqcOj2orKw7ggnoYGy/pKr7v4lf3lDJllHMreyR16g+EDJVswKoCAgICAgICAgICAgICB5xxHtlWp4i01eprW1P6OtYJYOZeZXGCR7swLHpJ2ehG2qhKkSl93RXqRQqsLPbGB59jAtbhsVO171tz6BfUrqnvq1NKk8jqqAqQvuLZ+Q98DI9Ca4r3BfLdrf8iQOd4X3GzT7Du7VZ569dcqEd0FgqVmHw5mPygbergGr7DoNRtiD7Uh0t3rw3IbkblNxck4xysxx8uuYStenHYNPXoLNUlKLqG1FfPeAeZshgcn5D6QhV6TeGdNoNj1J0dS1F20xflz94rcmD1+J+sCeO+GNNtyabW6GsUXV62hT6okB0sbDKwz4/zgbL0u0nVfY9Epwb9Q7nHfFNTMDjyyR9YFfo60dG47HpU1VS2pWWTks6gPU7ID9D++Bznoy4S0eo1G4G6hW+zbo6abuPVIjvyquD4YH0gb3graqL9fu32imq0rr15TdWlvKDWCcFgcQMbfNho1XEqVaipXq/oQFExgKyXsF5MYwQDAzfR1zaPcNbtrOz1UhLtIbCWZarAOZcnwBZPmTA9FgICAgICAgICAgICAgIHlnHGzDXb9pqDbbTnb7W9ZpmFdg5X7BiD0MCfSXp/sNG0iv1moOn3KrkDnmtvKIxALY6sxUD5wLXCuou3beWu1yjTttqYp0XUuj6hSOdye/QD/DCWw9EHR90Xy3e3+X5QMH0VaFL6N1otGa7NyvSxfNXXlPzgWeHdxv2HVpt+uPrNJc+NBqsexk9Fb5kAjwJyOh6BtPT3/wdv+Yr/wDaEMj00AHYb89Oun6+X49X84HOjcdRvG5abSaun7HTSF1YosybdSKzhDnsBkHp5Bu/gSzOKuIKqOI6G1PN6vS7c7D1SPcRdcSGyqAnl5OXr2EIXvQTrVfTapKyeRdwd6Qe4otVeQY8PZPzJgXfRD/X7t/1e3/PZAwNl4YGt3Tc2+1azT+q1q/d0dwpWzNanNg5TzHpj4QN7renE+n9+0Wj6W5gWduTm4q1DL2TZ0Sw+TtbUyj/AMRA9CgICAgICAgICAgICAgIHC7no7DxFprVRzWmhsV7Qp5VZicAt2z0gWPSwpL7ZygnG8UseUFiFAbJIHgPOBY4sD6De9Hq60Zq9Wp0usCKzkEY9W2F8RnOfKs+6EtXbvH+z+5a431WPRrrFu0jVLzBtQeYvWSSOpZ+wycAdDAzOHdh1mn2S99PmrW6m19WEwC2WKkVEN2JRceGCfCENJvnFB3xNPo6NNaupTU1PqmsXlXSlP6zrkkePtAdvOEul9OtZO0cqgknU1KoAJLE8wAAHUmELvpcU2cP2hQSzLpcKASxY31dAB1J90DC9I1bUVaDcqVLWaR6ldVBLPTeFVkC+ZJA/wC+EtjwVp7LNy3DV2Vui2mlNMbFKc9CrkEAjzz+6ELfCtD0b9uKFWFd6VXVsVYKzABX5Wxg+0OmcwMP0SZGp3XocHc7SpIOGxbaDg9jAsbfump0G47kyaDUahLtWpSyoBV+7Wo7t7Q69x07wMziVtRXvmm1NOluvVdvZGWoAYaxmwGdsKOuM+P5huuB9gtofUarWlftWrsDWrWSyU1oMV1KxxnA7nz+sDroCAgICAgICAgICAgICAgICAgICAgICAgICAgICAgICAgICAgICAgICAgICAgICAgICAgICAgICAgICAgICAgICB//2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20" descr="data:image/jpeg;base64,/9j/4AAQSkZJRgABAQAAAQABAAD/2wCEAAkGBxQQEBUUDxQWFBQUDxUVDxAQFhQQFRAQFBQWFxQVFBQYHCggGBolHBQUITEiJSkrLi4uFx8zODMsNygtLisBCgoKDg0OGhAQGiwkHyQsLCwsLCwsLCwsLCwsLCwsLCwsLCwsLCwsLCwsLCwsLCwsLCwsLCwsLCwsLCwsLCwsLP/AABEIAN0A5AMBEQACEQEDEQH/xAAbAAEAAQUBAAAAAAAAAAAAAAAAAQIDBAUGB//EAEEQAAICAQIEAgcEBgcJAAAAAAECAAMRBAUGEiExQVEHEzJhcYGRFCIjwUJScqGx0RUzU2KisvAWNDV0dYKSwuH/xAAaAQEAAgMBAAAAAAAAAAAAAAAAAQIDBAUG/8QAKhEBAAICAgICAQQCAgMAAAAAAAECAxEEEiExBRNBIlFhcRQyQpEjM1L/2gAMAwEAAhEDEQA/APcYCAgICAgICAgICAgICAgI2EBAQEBAQEBAQEBAQEBAQEBAQEBAQEBAjMCC0iZDnEjtH7nn9mu1u+1VdGbJ8l+8fnMN+TSrYx8XLf8ADVWcV/qofnNa3Oj9m5Hxs/mVyjixCcOpHvHX90mnNrPtW/xt49N1pNelozWwPmPEfKblMtL+paOTFbHOrQyQZkYyNiYCAgICAgICAgICAgICAgICAgIDMDU7vvC0A4PM3gB4fGaufk1pHhtcfiWyT59OM1e4WWsSzHr4ZwPpORfNa87mXex8alI1ELX2l8Y5jj4yvaf3ZPqr+y2nfrKe1tdPTOQA9JliIYZm3tdq0SsesvGGJY7ZrQpfb2Q81RIPukzjtXzWSMtLR1tDP2/id6zy6gcwH6S9x8R4zPi5tqzq7UzfHVn9WOXUaPXJaM1sG+B7fETpUy1v6cm+K9J1MMrMyKbICAgICAgICAgICAgICAgIEGRoY2u1qUoWc4A+pPkJjy5a0ruWTHitkt1rDg904jtsY8rEL4KOmB7yO84ebmZLW1WXoeP8fjrETaGobUse5zNabz+XQrhrX0u125lolWY0uS0SgxIhWWTS2ZkrLHaGdRbgzPWzXvXbPDTYhrTtj6rTq/cdZivWsx5Zcd7Q1f3qWyhIPmOhmtFr453DYmlMseXYbBuvrVw5++B38xOtxuR3jy4nL43123HpuRNxpJgICAgICAgICAgICAgICBibnrlorLuegHQeLHwA98x5MkY6zaWTFhtmvFavN913Z72JJOM9B5DyE8/nzzknb1XH4tcdY1H9tdNZtqpKEo2Ijwi0bZAtBl4lTquBpKmlVdnKZaJ0rMbZtVoP/wBmWLQxTWYZlDnEz1s1r1XuaTtTTG1C80x2jbNSdMXR6g1WdCZjxXmlmTNjjJR3e3a0WoCO/jidzFki8POZsU47aZYMysMTtMJICAgICAgICAgICAgQWhEzp5xxnuRt1BRT9yvoB4F8ZY/XA+U4XPzdrzSPT1HxfG+ukXmPMtADOd68Q6kyqzJQrAkqoaCBTCVwGTtXrtdVs95MSpMaVq/WWiVZqzabyB0Mz1swXxr32ky3ZT61Lanzle6ejHvbJlZ0yV8Nlsm5Gp+vY95scbNNbNPmYIvXbuKXDAEeM7NbRaNw8/avWdLksggICAgICAgICAgICJGq4h3Eaehm/SIIT9ojpNblZYx0bPE485ssVeWs2SSe5JJJ8TPOXtNp3L2NaxWsRCVEqJxGxVmWRpOYmEMLUblVXYK3cK7DKqemR8ZkrivavaIY7ZsdbdZlmBpS1Zhfxb/VVzyDqkRs0rVyO0mLKzWGbRZzCZotthtXUjpJFErtOkZ8o7a9HXfiXZcKa7mUo3cDI+H+iPrOvwcm66lwPkMPW24dFN9ziAgICAgICAgICAgQYHnXGm5C2/kU5Wrocdi5xn6dpwufni2Tq9L8Tx5rTvPtz05zrJBglVKygloQEyZTEbczxZwyNX+JWeW5V6eTgdgfI++b/D5nT9NvTmc7g/bO6+3P8PcSW6OwUawHkDYJfPNVn3+Kzdz8auWvajR43Mvgv9eR6KjBgCDkEZBHiD2nFmJiZiY9O9ExMdolVmV8Jjyk2dOvzMKz/CpbsgYPTwxL7mEddr9epMntKs41fNntLQrrShpHpaPLccPavkuQ58eU/Bun8pt8S+rw5/Pxdscy78Gd3285CqAgICAgICAgICAgU2thSfIEyLTqExG508aeznJY/pMT9es8rkntMy9tir1rEQCU2yyCJRKsSqCWhAZMzMCiRC8+PTnuKNmp1Q5eZEvA+4xIBOPBh5To8TNkx+Z9OVzsGLLXxMdl7hmq3S6UjVN7GSB7XJWPeO8pybVyXjp+V+LW2LF+v8NVqeNGtf1WhqLOxwGsIX6KfzM2KfH1rXtkal/kptbrhV08P6rUMG1t5C/2NZJHwOPuj6GUtzMWKOuOu/7XjiZ8lu2W3/TrNNQtaBE6Kowo79PnOda83ncutSsVjULqwmWRUcS9ZYphLvmTMojwii4owx5xW2pTkpFqzD03adZ66pW8fH4z0XHyd6PI8jH9V5hnCZmEgICAgICAgICAgYu5vy0WHyqc/RTMeWdUlkxRu8f28cDTy8eYe19LqHpKysqldkqoQSYlBLESosBwcd8HHxx0k1jyX9eHkdesenVWm+lbrGWxOW4MSjt0WxMHPMPCemx/X0/jTyGWMk5PM/q29LX1n2Lr/W/ZvH+05PETgbj/ACN/jb0kzf8AxfX6tPMNg1r1XEJWltltbVAWgsa2cj8RPJxjv8Z6HJ16TM+nmMUW+yNe9vXkzgZ74GfjjrPLXmJs9jjjVfKsSPS+jMbRpfrHSWiWOfYxk7IhTI2mXfcF2ZpI8mnd4Ft1ea+UprJt0c33NICAgICAgICAgQYGq4pcjR3Y/siPkeh/jNfk/wDqs2eHG89Yn93lDiec/L2E+IVVyLJhemNIsITAS8IDAstpELhyilx2cqCw+BmT7La1vwxThpM9piNruJRkWa9DWrc61oHOcuqqGOe/XvLzlvMamZY4w0idxEbXuWY2ZGITsAgXFbEqrpbLS20xClWlUzXw9C4JX8Fm/vY+gB/nO78dH6NvMfKW/wDJEOmE6TlkBAQEBAQEBApZ8DJkTOo3J79Od3HjGiskJmw9vuezn9o/lNPJzcdfXlv4fj8t/fhpN14uW/T2V+rZSy4ByGA6zUyc6uSk1038Pxl8eStt+nIvOZvy7X4FMiy0L4mNKQYEwgloQSdwalMncCI3E/lOpJCI/lGZJpOY0kkAJVKiyEwtky2k7dVwfvFdAs9c/KDy47nPfsB1nS4GeKRPZwvlOPa9omsOso3+lzgMfcSpA/fOlXlUs5E8TLWNzDZJYCMjqD4iZ4tE+mtPidKsywmAgICAgQYHE8c7k3MKVOF5eZsfp9SAPh0/hOR8hmvE9Y9O18Vgx772cey5nH8e3oJj8LTLiXjU+keYUA9JbXlApiYF9WmPS0JjSUgyNGlUjaJ8MDcNua05F1tYxjlqKgfE5UmbWPkRSP8AXbWy8eb/APLTWXcNv3XWagftMD+QmeOZX80hqzwLT5reWVt+l1VJAa1dQmevOPV2KPMN2b4GVvlw5I/11LLjx5sc+bbbiafufDd9x5MSTaBAEyu0gkbFtpKyiW2L+mPWR4ifLHbzDa1Pgec2K+PTUmu/babVuhpYHP3M4ZT2wT3Hvm3gz9bNHlcatqTqHcq2RmdmJ3G3A9K5IQEBAQIMDmeMtma5VsqGXTIZf10PXp7wZoc/B9lfDpfG8uMN9W9PP2fwxg+IPQj5ThWx2jxL00Wi3mFm0xWNeUzufCkS/pXzJBvatJSVoV4lV4TCEgxIrBlZQSBGJMSJk7EERsMSEogQxkwQoMlZasbHbv4S9Y2pKEsIlpqptl1auRP6URHZsNLzWsqqMliBiZcUd7Rpr8iYpWZmXqFCcqgeSgfSejrHWryVp3aV2WQQEBAQECMQMHV7PTac21qx8yBn6zFbBjt7hlpyMtI1FmL/ALL6XwpX6n+cxTxMX4hl/wA3N/8ATQ8ZbBXXSLKEC8h/ECj2lbHU/A4+s1ebxo67q3vjuXb7et59uHM5Ph39IzJ1tO18GY58LwmQECoNGhPNKITmNBGhBMkU5hIDJFMJJOtomdQ3XD3DR1gZnJRAMIQOrP5jPgJ0eJxJyR58OVzfkYwzEUjbNu4Ctz9y1Cv94MD9B0mefj7b9tavzFNfqqvaLgQg/i2jHki/mTJj47z5lW/zEa/TDrNs2irTjFa9cdWPVj8TN/FgpjjxDl5uRkyzuZZ+JmYEwEBAQEBAQECDAtX1B1KsMhlIYeYIwZWa7rMSRaazFo/DyfftqbS2FGB5ck1Mf0l+PnPP5uP9VvL1nE5UZax+7WZmBuTCuppW0FZXWExrygGWVgkLKsxtBCTMGgxpMKS0nRKkmNIRzydDabBpRdqK0YZBbr+yOpmfjU7ZNNLnZfqxWn93qtdYUYUYA7ADE9HERWNQ8lMzPlViT4P7AJKuoSJHlKZIQEBAQEBAQEBAQMTcNAl6lbVDA+fh7wfAzHkx1vGrMmPNfHO6y804m2M6WwAdUbJRvd5H3zh8rD9V9PS8Hl/dXy0vaa3tuqleV6rRZPP5R1W3CpWkTCYmFQldSjaS0aNqGsloqna2bJaIV2jnk9TspLSeptcqqJPnnsB1J+UiJmZ6xCt7RSO23pXCWx+oT1jj8Rx2I6ovl8e07XC431x2n2818hzPut1j1DoxN6Ic1MkICAgICAgICAgICAgICBr952xdRUUb4q36p8Jgz4Iy11LPx884bxaHl277TbpmIsU8ufuvg8p+c4mTBbHPl6jBy8eSsany1pExbZ/M+gGBIMjSTmjSTmjQFpOkKYQkDMfzPon9oZ227c11gSsZY/RR5n3RjpbLbVVORlrhruZenbJsdemTCgM/6VhH3ifyHunewcauOvry8pn5V81p8+G2AmxprpkhAQEBAQEBAQEBAQEBAQECDAtXUBwVcAg9wZSaRaNSmt5pO6uX3Pgmt8mk8h8F7rNHLwY/4unh+UvX/Zw+57c+ncrYpXqeUkHDAeR8ZzMmG2OfLt4ORTNG4lh4lGwcsgOSO0CCknsCgeMSL1QyQB0yR179+krWnaYiUXt1rMw9a2faa9MmKx1PtOerMfefynosOGuKuqvH5+RfNfcy2OJmmNsKRJEwEBAQEBAQEBAQEBAQEBAQEBAgwOH9JFRxSfDmcH4kKR/Azl/IRrUuz8RP6pj+HDNXOXNol3zEbhEzO3b7JwhVdp67HewF1yQrdO/hOri4VL1iXA5HyeTHeaw5jf8Aal0+oetMlV5eXm6nqOs0uTEYrdXW4ea+bH2lgch8prdmyyNHUWsQedij6sBL4/N4Ys9uuO0vZxPSw8aqkhAQEBAQEBAQEBAQEBAQEBAQEBAQNFxhtxv0zcvtIedR58vcfTM1eXi+zG2+Fn+rLH8vN1AInm4jW4l63fiJVCnmICjJJwB5k9AJeI7TFI9ovk61m/4eq7TpfVUV1/q1gH446/vnpsNJrjiPy8bnv9mS0/u5DjzR4uSzwdOVj/fXJH7ifpOX8jTrfs7Pw+TtScf5aCgZnNp5l18kzWPDecKaIPqc46IOY/tdlH8T8pvcLF2ybn05nyXI64uv5l3wndec/EKoSQEBAQEBAQEBAQEBAQEBAQEBAQECl1zImNxojxO3CbzwlYthbTAMjEnkyFKEnOBnoROPyOBM23V3eJ8nEV65Gy4d4YNTiy8gsPYQdQp8yfEzY43C6T2v7a/M+R+yOlPTqcTouVO2u3/bPtNDJ0DdCjHwYf6x85gz4vsx6/LY4ub6ckWhxScM6oHHIvf2udcfHz/dOT/hZfTvT8nh1vy7TYtpGmq5e7E5sbzb+U62DBXFXUODyuROa25bOZ2vCYCAgICAgICAgICAgICAgICBh6zdKaWC221oSMgWMqkjzAJgYV3FOjSsWPqqFrZ2RbGsQKbF9pQ2cEiBl7fu1OoXm09tdq/rVOtg/wAJgVaDc6tQpaixLArFWNbBwrDupx2I8oFen1qWZ9W6uFYqxQhgGHgSPHqOkDF0u+6a21qqr6ntT26ksVnX4qDkQeUNxBpVdkbUUh6zi1DYoZGPUBhnocQK9TvumrrNtl9S1gjmsNiBV5ui5bPTMCnbN+02q/3a+q7Hf1Vi2fHsYF/c9xq01frNTYlSZANlrBFBPYZPTMhKzdvmnrqS17q1qsKiq1nUJYW9kK2cHOD9JO9o1pXVvWnc4S+onyFiH84GDquMdBU7JbrNOjqcOj2orKw7ggnoYGy/pKr7v4lf3lDJllHMreyR16g+EDJVswKoCAgICAgICAgICAgICB5xxHtlWp4i01eprW1P6OtYJYOZeZXGCR7swLHpJ2ehG2qhKkSl93RXqRQqsLPbGB59jAtbhsVO171tz6BfUrqnvq1NKk8jqqAqQvuLZ+Q98DI9Ca4r3BfLdrf8iQOd4X3GzT7Du7VZ569dcqEd0FgqVmHw5mPygbergGr7DoNRtiD7Uh0t3rw3IbkblNxck4xysxx8uuYStenHYNPXoLNUlKLqG1FfPeAeZshgcn5D6QhV6TeGdNoNj1J0dS1F20xflz94rcmD1+J+sCeO+GNNtyabW6GsUXV62hT6okB0sbDKwz4/zgbL0u0nVfY9Epwb9Q7nHfFNTMDjyyR9YFfo60dG47HpU1VS2pWWTks6gPU7ID9D++Bznoy4S0eo1G4G6hW+zbo6abuPVIjvyquD4YH0gb3graqL9fu32imq0rr15TdWlvKDWCcFgcQMbfNho1XEqVaipXq/oQFExgKyXsF5MYwQDAzfR1zaPcNbtrOz1UhLtIbCWZarAOZcnwBZPmTA9FgICAgICAgICAgICAgIHlnHGzDXb9pqDbbTnb7W9ZpmFdg5X7BiD0MCfSXp/sNG0iv1moOn3KrkDnmtvKIxALY6sxUD5wLXCuou3beWu1yjTttqYp0XUuj6hSOdye/QD/DCWw9EHR90Xy3e3+X5QMH0VaFL6N1otGa7NyvSxfNXXlPzgWeHdxv2HVpt+uPrNJc+NBqsexk9Fb5kAjwJyOh6BtPT3/wdv+Yr/wDaEMj00AHYb89Oun6+X49X84HOjcdRvG5abSaun7HTSF1YosybdSKzhDnsBkHp5Bu/gSzOKuIKqOI6G1PN6vS7c7D1SPcRdcSGyqAnl5OXr2EIXvQTrVfTapKyeRdwd6Qe4otVeQY8PZPzJgXfRD/X7t/1e3/PZAwNl4YGt3Tc2+1azT+q1q/d0dwpWzNanNg5TzHpj4QN7renE+n9+0Wj6W5gWduTm4q1DL2TZ0Sw+TtbUyj/AMRA9CgICAgICAgICAgICAgIHC7no7DxFprVRzWmhsV7Qp5VZicAt2z0gWPSwpL7ZygnG8UseUFiFAbJIHgPOBY4sD6De9Hq60Zq9Wp0usCKzkEY9W2F8RnOfKs+6EtXbvH+z+5a431WPRrrFu0jVLzBtQeYvWSSOpZ+wycAdDAzOHdh1mn2S99PmrW6m19WEwC2WKkVEN2JRceGCfCENJvnFB3xNPo6NNaupTU1PqmsXlXSlP6zrkkePtAdvOEul9OtZO0cqgknU1KoAJLE8wAAHUmELvpcU2cP2hQSzLpcKASxY31dAB1J90DC9I1bUVaDcqVLWaR6ldVBLPTeFVkC+ZJA/wC+EtjwVp7LNy3DV2Vui2mlNMbFKc9CrkEAjzz+6ELfCtD0b9uKFWFd6VXVsVYKzABX5Wxg+0OmcwMP0SZGp3XocHc7SpIOGxbaDg9jAsbfump0G47kyaDUahLtWpSyoBV+7Wo7t7Q69x07wMziVtRXvmm1NOluvVdvZGWoAYaxmwGdsKOuM+P5huuB9gtofUarWlftWrsDWrWSyU1oMV1KxxnA7nz+sDroCAgICAgICAgICAgICAgICAgICAgICAgICAgICAgICAgICAgICAgICAgICAgICAgICAgICAgICAgICAgICAgICB//2Q=="/>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5"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9165" y="3962153"/>
            <a:ext cx="1915442" cy="2326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0" y="203528"/>
            <a:ext cx="4235051" cy="892552"/>
          </a:xfrm>
          <a:prstGeom prst="rect">
            <a:avLst/>
          </a:prstGeom>
        </p:spPr>
        <p:txBody>
          <a:bodyPr wrap="square">
            <a:spAutoFit/>
          </a:bodyPr>
          <a:lstStyle/>
          <a:p>
            <a:pPr marL="514350" indent="-514350">
              <a:buAutoNum type="arabicParenR"/>
            </a:pPr>
            <a:r>
              <a:rPr lang="en-US" altLang="zh-TW" sz="2800" b="1" i="1" dirty="0" smtClean="0"/>
              <a:t>Identify </a:t>
            </a:r>
            <a:r>
              <a:rPr lang="en-US" altLang="zh-TW" sz="2800" b="1" dirty="0" smtClean="0"/>
              <a:t>the Feeling</a:t>
            </a:r>
          </a:p>
          <a:p>
            <a:r>
              <a:rPr lang="en-US" altLang="zh-TW" sz="2400" b="1" i="1" dirty="0" smtClean="0"/>
              <a:t> </a:t>
            </a:r>
            <a:r>
              <a:rPr lang="en-US" altLang="zh-TW" sz="2400" b="1" i="1" dirty="0" err="1" smtClean="0"/>
              <a:t>Identificar</a:t>
            </a:r>
            <a:r>
              <a:rPr lang="en-US" altLang="zh-TW" sz="2400" b="1" i="1" dirty="0" smtClean="0"/>
              <a:t> </a:t>
            </a:r>
            <a:r>
              <a:rPr lang="en-US" altLang="zh-TW" sz="2400" b="1" dirty="0" smtClean="0"/>
              <a:t>el </a:t>
            </a:r>
            <a:r>
              <a:rPr lang="en-US" altLang="zh-TW" sz="2400" b="1" dirty="0" err="1" smtClean="0"/>
              <a:t>sentimiento</a:t>
            </a:r>
            <a:r>
              <a:rPr lang="en-US" altLang="zh-TW" sz="2400" b="1" dirty="0" smtClean="0"/>
              <a:t> </a:t>
            </a:r>
            <a:endParaRPr lang="en-US" altLang="zh-TW" sz="2400" b="1" dirty="0" smtClean="0"/>
          </a:p>
        </p:txBody>
      </p:sp>
    </p:spTree>
    <p:extLst>
      <p:ext uri="{BB962C8B-B14F-4D97-AF65-F5344CB8AC3E}">
        <p14:creationId xmlns:p14="http://schemas.microsoft.com/office/powerpoint/2010/main" val="22826733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228600"/>
            <a:ext cx="4572000" cy="892552"/>
          </a:xfrm>
          <a:prstGeom prst="rect">
            <a:avLst/>
          </a:prstGeom>
        </p:spPr>
        <p:txBody>
          <a:bodyPr>
            <a:spAutoFit/>
          </a:bodyPr>
          <a:lstStyle/>
          <a:p>
            <a:pPr marL="514350" indent="-514350">
              <a:buAutoNum type="arabicParenR"/>
            </a:pPr>
            <a:r>
              <a:rPr lang="en-US" altLang="zh-TW" sz="2800" b="1" i="1" dirty="0" smtClean="0"/>
              <a:t>Identify </a:t>
            </a:r>
            <a:r>
              <a:rPr lang="en-US" altLang="zh-TW" sz="2800" b="1" dirty="0" smtClean="0"/>
              <a:t>the Feeling</a:t>
            </a:r>
          </a:p>
          <a:p>
            <a:r>
              <a:rPr lang="en-US" altLang="zh-TW" sz="2400" b="1" i="1" dirty="0" smtClean="0"/>
              <a:t> </a:t>
            </a:r>
            <a:r>
              <a:rPr lang="en-US" altLang="zh-TW" sz="2400" b="1" i="1" dirty="0" err="1" smtClean="0"/>
              <a:t>Identificar</a:t>
            </a:r>
            <a:r>
              <a:rPr lang="en-US" altLang="zh-TW" sz="2400" b="1" i="1" dirty="0" smtClean="0"/>
              <a:t> </a:t>
            </a:r>
            <a:r>
              <a:rPr lang="en-US" altLang="zh-TW" sz="2400" b="1" dirty="0" smtClean="0"/>
              <a:t>el </a:t>
            </a:r>
            <a:r>
              <a:rPr lang="en-US" altLang="zh-TW" sz="2400" b="1" dirty="0" err="1" smtClean="0"/>
              <a:t>sentimiento</a:t>
            </a:r>
            <a:r>
              <a:rPr lang="en-US" altLang="zh-TW" sz="2400" b="1" dirty="0" smtClean="0"/>
              <a:t> </a:t>
            </a:r>
            <a:endParaRPr lang="en-US" altLang="zh-TW" sz="2400" b="1" dirty="0" smtClean="0"/>
          </a:p>
        </p:txBody>
      </p:sp>
      <p:sp>
        <p:nvSpPr>
          <p:cNvPr id="4" name="TextBox 3"/>
          <p:cNvSpPr txBox="1"/>
          <p:nvPr/>
        </p:nvSpPr>
        <p:spPr>
          <a:xfrm>
            <a:off x="304800" y="1153107"/>
            <a:ext cx="8458200" cy="6309420"/>
          </a:xfrm>
          <a:prstGeom prst="rect">
            <a:avLst/>
          </a:prstGeom>
          <a:noFill/>
        </p:spPr>
        <p:txBody>
          <a:bodyPr wrap="square" rtlCol="0">
            <a:spAutoFit/>
          </a:bodyPr>
          <a:lstStyle/>
          <a:p>
            <a:r>
              <a:rPr lang="en-US" sz="3200" b="1" dirty="0" smtClean="0"/>
              <a:t>Good Questions to Ask Your Child: </a:t>
            </a:r>
          </a:p>
          <a:p>
            <a:pPr marL="285750" indent="-285750">
              <a:buFontTx/>
              <a:buChar char="-"/>
            </a:pPr>
            <a:r>
              <a:rPr lang="en-US" sz="2800" i="1" dirty="0" smtClean="0"/>
              <a:t>How are you feeling?</a:t>
            </a:r>
          </a:p>
          <a:p>
            <a:pPr marL="285750" indent="-285750">
              <a:buFontTx/>
              <a:buChar char="-"/>
            </a:pPr>
            <a:r>
              <a:rPr lang="en-US" sz="2800" i="1" dirty="0" smtClean="0"/>
              <a:t>What are you thinking?</a:t>
            </a:r>
          </a:p>
          <a:p>
            <a:pPr marL="285750" indent="-285750">
              <a:buFontTx/>
              <a:buChar char="-"/>
            </a:pPr>
            <a:r>
              <a:rPr lang="en-US" sz="2800" i="1" dirty="0" smtClean="0"/>
              <a:t>Why did you say or do _____.</a:t>
            </a:r>
          </a:p>
          <a:p>
            <a:pPr marL="285750" indent="-285750">
              <a:buFontTx/>
              <a:buChar char="-"/>
            </a:pPr>
            <a:r>
              <a:rPr lang="en-US" sz="2800" i="1" dirty="0" smtClean="0"/>
              <a:t>What does your body feel like?</a:t>
            </a:r>
          </a:p>
          <a:p>
            <a:pPr marL="285750" indent="-285750">
              <a:buFontTx/>
              <a:buChar char="-"/>
            </a:pPr>
            <a:r>
              <a:rPr lang="en-US" sz="2800" i="1" dirty="0" smtClean="0"/>
              <a:t>What happened that made you upset?</a:t>
            </a:r>
          </a:p>
          <a:p>
            <a:pPr marL="285750" indent="-285750">
              <a:buFontTx/>
              <a:buChar char="-"/>
            </a:pPr>
            <a:endParaRPr lang="en-US" sz="1600" i="1" dirty="0"/>
          </a:p>
          <a:p>
            <a:r>
              <a:rPr lang="es-ES" sz="3200" b="1" dirty="0" smtClean="0"/>
              <a:t>Buenas preguntas para hacerle a su hijo: </a:t>
            </a:r>
          </a:p>
          <a:p>
            <a:pPr marL="285750" indent="-285750">
              <a:buFontTx/>
              <a:buChar char="-"/>
            </a:pPr>
            <a:r>
              <a:rPr lang="es-ES" sz="2800" i="1" dirty="0" smtClean="0"/>
              <a:t>¿Cómo te sientes? </a:t>
            </a:r>
          </a:p>
          <a:p>
            <a:pPr marL="285750" indent="-285750">
              <a:buFontTx/>
              <a:buChar char="-"/>
            </a:pPr>
            <a:r>
              <a:rPr lang="es-ES" sz="2800" i="1" dirty="0" smtClean="0"/>
              <a:t>¿En qué piensas? </a:t>
            </a:r>
          </a:p>
          <a:p>
            <a:pPr marL="285750" indent="-285750">
              <a:buFontTx/>
              <a:buChar char="-"/>
            </a:pPr>
            <a:r>
              <a:rPr lang="es-ES" sz="2800" i="1" dirty="0" smtClean="0"/>
              <a:t>¿Por qué lo dices o haces _____. </a:t>
            </a:r>
          </a:p>
          <a:p>
            <a:pPr marL="285750" indent="-285750">
              <a:buFontTx/>
              <a:buChar char="-"/>
            </a:pPr>
            <a:r>
              <a:rPr lang="es-ES" sz="2800" i="1" dirty="0" smtClean="0"/>
              <a:t>¿Qué hace que su cuerpo siente? </a:t>
            </a:r>
          </a:p>
          <a:p>
            <a:pPr marL="285750" indent="-285750">
              <a:buFontTx/>
              <a:buChar char="-"/>
            </a:pPr>
            <a:r>
              <a:rPr lang="es-ES" sz="2800" i="1" dirty="0" smtClean="0"/>
              <a:t>¿Qué pasó que te hizo molesto?</a:t>
            </a:r>
            <a:endParaRPr lang="en-US" sz="2800" i="1" dirty="0" smtClean="0"/>
          </a:p>
          <a:p>
            <a:pPr marL="285750" indent="-285750">
              <a:buFontTx/>
              <a:buChar char="-"/>
            </a:pPr>
            <a:endParaRPr lang="en-US" sz="3600" i="1" dirty="0"/>
          </a:p>
        </p:txBody>
      </p:sp>
    </p:spTree>
    <p:extLst>
      <p:ext uri="{BB962C8B-B14F-4D97-AF65-F5344CB8AC3E}">
        <p14:creationId xmlns:p14="http://schemas.microsoft.com/office/powerpoint/2010/main" val="1559268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4572000" cy="892552"/>
          </a:xfrm>
          <a:prstGeom prst="rect">
            <a:avLst/>
          </a:prstGeom>
        </p:spPr>
        <p:txBody>
          <a:bodyPr>
            <a:spAutoFit/>
          </a:bodyPr>
          <a:lstStyle/>
          <a:p>
            <a:r>
              <a:rPr lang="en-US" altLang="zh-TW" sz="2800" b="1" i="1" dirty="0" smtClean="0"/>
              <a:t>2) Validate </a:t>
            </a:r>
            <a:r>
              <a:rPr lang="en-US" altLang="zh-TW" sz="2800" b="1" dirty="0" smtClean="0"/>
              <a:t>the Feeling</a:t>
            </a:r>
          </a:p>
          <a:p>
            <a:r>
              <a:rPr lang="en-US" altLang="zh-TW" sz="800" b="1" i="1" dirty="0" smtClean="0"/>
              <a:t>     </a:t>
            </a:r>
            <a:r>
              <a:rPr lang="en-US" altLang="zh-TW" sz="2400" b="1" i="1" dirty="0" err="1" smtClean="0"/>
              <a:t>Validar</a:t>
            </a:r>
            <a:r>
              <a:rPr lang="en-US" altLang="zh-TW" sz="2400" b="1" i="1" dirty="0" smtClean="0"/>
              <a:t> </a:t>
            </a:r>
            <a:r>
              <a:rPr lang="en-US" altLang="zh-TW" sz="2400" b="1" dirty="0" smtClean="0"/>
              <a:t>el </a:t>
            </a:r>
            <a:r>
              <a:rPr lang="en-US" altLang="zh-TW" sz="2400" b="1" dirty="0" err="1" smtClean="0"/>
              <a:t>Sentimiento</a:t>
            </a:r>
            <a:endParaRPr lang="en-US" altLang="zh-TW" sz="800" b="1" dirty="0" smtClean="0"/>
          </a:p>
        </p:txBody>
      </p:sp>
      <p:sp>
        <p:nvSpPr>
          <p:cNvPr id="3" name="TextBox 2"/>
          <p:cNvSpPr txBox="1"/>
          <p:nvPr/>
        </p:nvSpPr>
        <p:spPr>
          <a:xfrm>
            <a:off x="381000" y="1185062"/>
            <a:ext cx="8382000" cy="2646878"/>
          </a:xfrm>
          <a:prstGeom prst="rect">
            <a:avLst/>
          </a:prstGeom>
          <a:noFill/>
        </p:spPr>
        <p:txBody>
          <a:bodyPr wrap="square" rtlCol="0">
            <a:spAutoFit/>
          </a:bodyPr>
          <a:lstStyle/>
          <a:p>
            <a:r>
              <a:rPr lang="en-US" sz="2800" b="1" dirty="0" err="1" smtClean="0"/>
              <a:t>Kimochis</a:t>
            </a:r>
            <a:r>
              <a:rPr lang="en-US" sz="2800" b="1" dirty="0" smtClean="0"/>
              <a:t> teaches…</a:t>
            </a:r>
          </a:p>
          <a:p>
            <a:endParaRPr lang="en-US" dirty="0" smtClean="0"/>
          </a:p>
          <a:p>
            <a:pPr marL="285750" indent="-285750">
              <a:buFont typeface="Arial" panose="020B0604020202020204" pitchFamily="34" charset="0"/>
              <a:buChar char="•"/>
            </a:pPr>
            <a:r>
              <a:rPr lang="en-US" sz="2000" dirty="0" smtClean="0"/>
              <a:t>There are no “good” or “bad” feelings.  All feelings are okay and normal to have.  </a:t>
            </a:r>
          </a:p>
          <a:p>
            <a:pPr marL="342900" indent="-342900">
              <a:buFont typeface="Arial" panose="020B0604020202020204" pitchFamily="34" charset="0"/>
              <a:buChar char="•"/>
            </a:pPr>
            <a:r>
              <a:rPr lang="en-US" sz="2000" dirty="0" smtClean="0"/>
              <a:t>What’s important after your child identifies</a:t>
            </a:r>
            <a:r>
              <a:rPr lang="en-US" sz="2000" dirty="0"/>
              <a:t> </a:t>
            </a:r>
            <a:r>
              <a:rPr lang="en-US" sz="2000" dirty="0" smtClean="0"/>
              <a:t>their feeling, is to validate it—acknowledge how they feel is okay.</a:t>
            </a:r>
          </a:p>
          <a:p>
            <a:pPr marL="342900" indent="-342900">
              <a:buFont typeface="Arial" panose="020B0604020202020204" pitchFamily="34" charset="0"/>
              <a:buChar char="•"/>
            </a:pPr>
            <a:r>
              <a:rPr lang="en-US" sz="2000" dirty="0" smtClean="0"/>
              <a:t>However, we want to teach our children to be their best selves EVEN WHEN they have a feeling that doesn’t feel good.</a:t>
            </a:r>
          </a:p>
        </p:txBody>
      </p:sp>
      <p:sp>
        <p:nvSpPr>
          <p:cNvPr id="4" name="Rectangle 3"/>
          <p:cNvSpPr/>
          <p:nvPr/>
        </p:nvSpPr>
        <p:spPr>
          <a:xfrm>
            <a:off x="228600" y="3831940"/>
            <a:ext cx="8534400" cy="2369880"/>
          </a:xfrm>
          <a:prstGeom prst="rect">
            <a:avLst/>
          </a:prstGeom>
        </p:spPr>
        <p:txBody>
          <a:bodyPr wrap="square">
            <a:spAutoFit/>
          </a:bodyPr>
          <a:lstStyle/>
          <a:p>
            <a:r>
              <a:rPr lang="es-ES" sz="2800" b="1" dirty="0" err="1" smtClean="0"/>
              <a:t>Kimochis</a:t>
            </a:r>
            <a:r>
              <a:rPr lang="es-ES" sz="2800" b="1" dirty="0" smtClean="0"/>
              <a:t> enseña ... </a:t>
            </a:r>
          </a:p>
          <a:p>
            <a:pPr marL="342900" indent="-342900">
              <a:buFont typeface="Arial" panose="020B0604020202020204" pitchFamily="34" charset="0"/>
              <a:buChar char="•"/>
            </a:pPr>
            <a:r>
              <a:rPr lang="es-ES" sz="2000" dirty="0" smtClean="0"/>
              <a:t>No hay "buenos" o "malos" sentimientos. Todos los sentimientos están bien y normal tener. </a:t>
            </a:r>
          </a:p>
          <a:p>
            <a:pPr marL="342900" indent="-342900">
              <a:buFont typeface="Arial" panose="020B0604020202020204" pitchFamily="34" charset="0"/>
              <a:buChar char="•"/>
            </a:pPr>
            <a:r>
              <a:rPr lang="es-ES" sz="2000" dirty="0" smtClean="0"/>
              <a:t>Lo que es importante después que el niño identifica sus sentimientos, es para validarlo-reconocen lo que sienten está bien. </a:t>
            </a:r>
          </a:p>
          <a:p>
            <a:pPr marL="342900" indent="-342900">
              <a:buFont typeface="Arial" panose="020B0604020202020204" pitchFamily="34" charset="0"/>
              <a:buChar char="•"/>
            </a:pPr>
            <a:r>
              <a:rPr lang="es-ES" sz="2000" dirty="0" smtClean="0"/>
              <a:t>Sin embargo, queremos enseñar a nuestros hijos a ser lo mejor de sí, incluso cuando tienen la sensación de que no se siente bien.</a:t>
            </a:r>
            <a:endParaRPr lang="en-US" sz="2000" dirty="0"/>
          </a:p>
        </p:txBody>
      </p:sp>
    </p:spTree>
    <p:extLst>
      <p:ext uri="{BB962C8B-B14F-4D97-AF65-F5344CB8AC3E}">
        <p14:creationId xmlns:p14="http://schemas.microsoft.com/office/powerpoint/2010/main" val="4031233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497" y="152400"/>
            <a:ext cx="4572000" cy="1169551"/>
          </a:xfrm>
          <a:prstGeom prst="rect">
            <a:avLst/>
          </a:prstGeom>
        </p:spPr>
        <p:txBody>
          <a:bodyPr>
            <a:spAutoFit/>
          </a:bodyPr>
          <a:lstStyle/>
          <a:p>
            <a:r>
              <a:rPr lang="en-US" altLang="zh-TW" sz="2800" b="1" i="1" dirty="0" smtClean="0"/>
              <a:t>2) Validate </a:t>
            </a:r>
            <a:r>
              <a:rPr lang="en-US" altLang="zh-TW" sz="2800" b="1" dirty="0" smtClean="0"/>
              <a:t>the Feeling</a:t>
            </a:r>
          </a:p>
          <a:p>
            <a:r>
              <a:rPr lang="en-US" altLang="zh-TW" sz="800" b="1" i="1" dirty="0" smtClean="0"/>
              <a:t>     </a:t>
            </a:r>
            <a:r>
              <a:rPr lang="en-US" altLang="zh-TW" sz="2400" b="1" i="1" dirty="0" err="1" smtClean="0"/>
              <a:t>Validar</a:t>
            </a:r>
            <a:r>
              <a:rPr lang="en-US" altLang="zh-TW" sz="2400" b="1" i="1" dirty="0" smtClean="0"/>
              <a:t> </a:t>
            </a:r>
            <a:r>
              <a:rPr lang="en-US" altLang="zh-TW" sz="2400" b="1" dirty="0" smtClean="0"/>
              <a:t>el </a:t>
            </a:r>
            <a:r>
              <a:rPr lang="en-US" altLang="zh-TW" sz="2400" b="1" dirty="0" err="1" smtClean="0"/>
              <a:t>Sentimiento</a:t>
            </a:r>
            <a:endParaRPr lang="en-US" altLang="zh-TW" sz="800" b="1" dirty="0" smtClean="0"/>
          </a:p>
          <a:p>
            <a:r>
              <a:rPr lang="en-US" altLang="zh-TW" b="1" i="1" dirty="0" smtClean="0"/>
              <a:t>	</a:t>
            </a:r>
            <a:endParaRPr lang="en-US" altLang="zh-TW" b="1" dirty="0" smtClean="0"/>
          </a:p>
        </p:txBody>
      </p:sp>
      <p:pic>
        <p:nvPicPr>
          <p:cNvPr id="3" name="Picture 2" descr="http://www.elizabethrichards.com.au/product_images/h/sad_pillow__996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2" y="1981200"/>
            <a:ext cx="3986062" cy="40120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34756" y="1115961"/>
            <a:ext cx="6980443" cy="830997"/>
          </a:xfrm>
          <a:prstGeom prst="rect">
            <a:avLst/>
          </a:prstGeom>
          <a:noFill/>
        </p:spPr>
        <p:txBody>
          <a:bodyPr wrap="square" rtlCol="0">
            <a:spAutoFit/>
          </a:bodyPr>
          <a:lstStyle/>
          <a:p>
            <a:r>
              <a:rPr lang="en-US" sz="2400" dirty="0" smtClean="0"/>
              <a:t>I hear that you are sad but remember…</a:t>
            </a:r>
          </a:p>
          <a:p>
            <a:r>
              <a:rPr lang="es-ES" sz="2400" dirty="0" smtClean="0"/>
              <a:t>He oído que estás triste, pero recuerde ...</a:t>
            </a:r>
            <a:endParaRPr lang="en-US" sz="2400" dirty="0"/>
          </a:p>
        </p:txBody>
      </p:sp>
      <p:sp>
        <p:nvSpPr>
          <p:cNvPr id="5" name="TextBox 4"/>
          <p:cNvSpPr txBox="1"/>
          <p:nvPr/>
        </p:nvSpPr>
        <p:spPr>
          <a:xfrm>
            <a:off x="4611329" y="1981200"/>
            <a:ext cx="3810000" cy="4031873"/>
          </a:xfrm>
          <a:prstGeom prst="rect">
            <a:avLst/>
          </a:prstGeom>
          <a:noFill/>
        </p:spPr>
        <p:txBody>
          <a:bodyPr wrap="square" rtlCol="0">
            <a:spAutoFit/>
          </a:bodyPr>
          <a:lstStyle/>
          <a:p>
            <a:r>
              <a:rPr lang="en-US" sz="3200" dirty="0" smtClean="0"/>
              <a:t>It’s okay to be sad, you won’t be sad forever.</a:t>
            </a:r>
          </a:p>
          <a:p>
            <a:endParaRPr lang="en-US" sz="3200" dirty="0"/>
          </a:p>
          <a:p>
            <a:r>
              <a:rPr lang="es-ES" sz="3200" dirty="0" smtClean="0"/>
              <a:t>Está bien estar triste, no vas a estar triste por siempre.</a:t>
            </a:r>
            <a:endParaRPr lang="en-US" sz="3200" dirty="0"/>
          </a:p>
        </p:txBody>
      </p:sp>
      <p:sp>
        <p:nvSpPr>
          <p:cNvPr id="6" name="TextBox 5"/>
          <p:cNvSpPr txBox="1"/>
          <p:nvPr/>
        </p:nvSpPr>
        <p:spPr>
          <a:xfrm>
            <a:off x="334756" y="5986034"/>
            <a:ext cx="8656844" cy="646331"/>
          </a:xfrm>
          <a:prstGeom prst="rect">
            <a:avLst/>
          </a:prstGeom>
          <a:noFill/>
        </p:spPr>
        <p:txBody>
          <a:bodyPr wrap="square" rtlCol="0">
            <a:spAutoFit/>
          </a:bodyPr>
          <a:lstStyle/>
          <a:p>
            <a:r>
              <a:rPr lang="en-US" dirty="0" smtClean="0"/>
              <a:t>It’s important kids know it’s okay to be sad, but it’s also important that they know that feeling will pass.  </a:t>
            </a:r>
            <a:endParaRPr lang="en-US" dirty="0"/>
          </a:p>
        </p:txBody>
      </p:sp>
    </p:spTree>
    <p:extLst>
      <p:ext uri="{BB962C8B-B14F-4D97-AF65-F5344CB8AC3E}">
        <p14:creationId xmlns:p14="http://schemas.microsoft.com/office/powerpoint/2010/main" val="8586355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497" y="152400"/>
            <a:ext cx="4572000" cy="1169551"/>
          </a:xfrm>
          <a:prstGeom prst="rect">
            <a:avLst/>
          </a:prstGeom>
        </p:spPr>
        <p:txBody>
          <a:bodyPr>
            <a:spAutoFit/>
          </a:bodyPr>
          <a:lstStyle/>
          <a:p>
            <a:r>
              <a:rPr lang="en-US" altLang="zh-TW" sz="2800" b="1" i="1" dirty="0" smtClean="0"/>
              <a:t>2) Validate </a:t>
            </a:r>
            <a:r>
              <a:rPr lang="en-US" altLang="zh-TW" sz="2800" b="1" dirty="0" smtClean="0"/>
              <a:t>the Feeling</a:t>
            </a:r>
          </a:p>
          <a:p>
            <a:r>
              <a:rPr lang="en-US" altLang="zh-TW" sz="800" b="1" i="1" dirty="0" smtClean="0"/>
              <a:t>     </a:t>
            </a:r>
            <a:r>
              <a:rPr lang="en-US" altLang="zh-TW" sz="2400" b="1" i="1" dirty="0" err="1" smtClean="0"/>
              <a:t>Validar</a:t>
            </a:r>
            <a:r>
              <a:rPr lang="en-US" altLang="zh-TW" sz="2400" b="1" i="1" dirty="0" smtClean="0"/>
              <a:t> </a:t>
            </a:r>
            <a:r>
              <a:rPr lang="en-US" altLang="zh-TW" sz="2400" b="1" dirty="0" smtClean="0"/>
              <a:t>el </a:t>
            </a:r>
            <a:r>
              <a:rPr lang="en-US" altLang="zh-TW" sz="2400" b="1" dirty="0" err="1" smtClean="0"/>
              <a:t>Sentimiento</a:t>
            </a:r>
            <a:endParaRPr lang="en-US" altLang="zh-TW" sz="800" b="1" dirty="0" smtClean="0"/>
          </a:p>
          <a:p>
            <a:r>
              <a:rPr lang="en-US" altLang="zh-TW" b="1" i="1" dirty="0" smtClean="0"/>
              <a:t>	</a:t>
            </a:r>
            <a:endParaRPr lang="en-US" altLang="zh-TW" b="1" dirty="0" smtClean="0"/>
          </a:p>
        </p:txBody>
      </p:sp>
      <p:sp>
        <p:nvSpPr>
          <p:cNvPr id="4" name="TextBox 3"/>
          <p:cNvSpPr txBox="1"/>
          <p:nvPr/>
        </p:nvSpPr>
        <p:spPr>
          <a:xfrm>
            <a:off x="334756" y="1115961"/>
            <a:ext cx="6980443" cy="830997"/>
          </a:xfrm>
          <a:prstGeom prst="rect">
            <a:avLst/>
          </a:prstGeom>
          <a:noFill/>
        </p:spPr>
        <p:txBody>
          <a:bodyPr wrap="square" rtlCol="0">
            <a:spAutoFit/>
          </a:bodyPr>
          <a:lstStyle/>
          <a:p>
            <a:r>
              <a:rPr lang="en-US" sz="2400" dirty="0" smtClean="0"/>
              <a:t>I hear that you are mad but remember…</a:t>
            </a:r>
          </a:p>
          <a:p>
            <a:r>
              <a:rPr lang="es-ES" sz="2400" dirty="0" smtClean="0"/>
              <a:t>He oído que estás loco, pero recuerde ...</a:t>
            </a:r>
            <a:endParaRPr lang="en-US" sz="2400" dirty="0"/>
          </a:p>
        </p:txBody>
      </p:sp>
      <p:sp>
        <p:nvSpPr>
          <p:cNvPr id="5" name="TextBox 4"/>
          <p:cNvSpPr txBox="1"/>
          <p:nvPr/>
        </p:nvSpPr>
        <p:spPr>
          <a:xfrm>
            <a:off x="4611329" y="1981200"/>
            <a:ext cx="3810000" cy="4031873"/>
          </a:xfrm>
          <a:prstGeom prst="rect">
            <a:avLst/>
          </a:prstGeom>
          <a:noFill/>
        </p:spPr>
        <p:txBody>
          <a:bodyPr wrap="square" rtlCol="0">
            <a:spAutoFit/>
          </a:bodyPr>
          <a:lstStyle/>
          <a:p>
            <a:r>
              <a:rPr lang="en-US" sz="3200" dirty="0" smtClean="0"/>
              <a:t>It’s okay to be mad, but its not okay to be mean.</a:t>
            </a:r>
          </a:p>
          <a:p>
            <a:endParaRPr lang="en-US" sz="3200" dirty="0"/>
          </a:p>
          <a:p>
            <a:r>
              <a:rPr lang="es-ES" sz="3200" dirty="0" smtClean="0"/>
              <a:t>Está bien estar enojado, pero no es bien que seas malo.</a:t>
            </a:r>
            <a:endParaRPr lang="en-US" sz="3200" dirty="0"/>
          </a:p>
        </p:txBody>
      </p:sp>
      <p:pic>
        <p:nvPicPr>
          <p:cNvPr id="6" name="Picture 16" descr="http://www.elizabethrichards.com.au/product_images/w/mad_pillow__879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437" y="2152176"/>
            <a:ext cx="3854961" cy="368991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34756" y="6013073"/>
            <a:ext cx="8656844" cy="646331"/>
          </a:xfrm>
          <a:prstGeom prst="rect">
            <a:avLst/>
          </a:prstGeom>
          <a:noFill/>
        </p:spPr>
        <p:txBody>
          <a:bodyPr wrap="square" rtlCol="0">
            <a:spAutoFit/>
          </a:bodyPr>
          <a:lstStyle/>
          <a:p>
            <a:r>
              <a:rPr lang="en-US" dirty="0" smtClean="0"/>
              <a:t>This one is useful if your child is mad and being disrespectful to you or another person.  Reminds them that they have to control their actions even when mad.</a:t>
            </a:r>
            <a:endParaRPr lang="en-US" dirty="0"/>
          </a:p>
        </p:txBody>
      </p:sp>
    </p:spTree>
    <p:extLst>
      <p:ext uri="{BB962C8B-B14F-4D97-AF65-F5344CB8AC3E}">
        <p14:creationId xmlns:p14="http://schemas.microsoft.com/office/powerpoint/2010/main" val="25844412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497" y="152400"/>
            <a:ext cx="4572000" cy="1169551"/>
          </a:xfrm>
          <a:prstGeom prst="rect">
            <a:avLst/>
          </a:prstGeom>
        </p:spPr>
        <p:txBody>
          <a:bodyPr>
            <a:spAutoFit/>
          </a:bodyPr>
          <a:lstStyle/>
          <a:p>
            <a:r>
              <a:rPr lang="en-US" altLang="zh-TW" sz="2800" b="1" i="1" dirty="0" smtClean="0"/>
              <a:t>2) Validate </a:t>
            </a:r>
            <a:r>
              <a:rPr lang="en-US" altLang="zh-TW" sz="2800" b="1" dirty="0" smtClean="0"/>
              <a:t>the Feeling</a:t>
            </a:r>
          </a:p>
          <a:p>
            <a:r>
              <a:rPr lang="en-US" altLang="zh-TW" sz="800" b="1" i="1" dirty="0" smtClean="0"/>
              <a:t>     </a:t>
            </a:r>
            <a:r>
              <a:rPr lang="en-US" altLang="zh-TW" sz="2400" b="1" i="1" dirty="0" err="1" smtClean="0"/>
              <a:t>Validar</a:t>
            </a:r>
            <a:r>
              <a:rPr lang="en-US" altLang="zh-TW" sz="2400" b="1" i="1" dirty="0" smtClean="0"/>
              <a:t> </a:t>
            </a:r>
            <a:r>
              <a:rPr lang="en-US" altLang="zh-TW" sz="2400" b="1" dirty="0" smtClean="0"/>
              <a:t>el </a:t>
            </a:r>
            <a:r>
              <a:rPr lang="en-US" altLang="zh-TW" sz="2400" b="1" dirty="0" err="1" smtClean="0"/>
              <a:t>Sentimiento</a:t>
            </a:r>
            <a:endParaRPr lang="en-US" altLang="zh-TW" sz="800" b="1" dirty="0" smtClean="0"/>
          </a:p>
          <a:p>
            <a:r>
              <a:rPr lang="en-US" altLang="zh-TW" b="1" i="1" dirty="0" smtClean="0"/>
              <a:t>	</a:t>
            </a:r>
            <a:endParaRPr lang="en-US" altLang="zh-TW" b="1" dirty="0" smtClean="0"/>
          </a:p>
        </p:txBody>
      </p:sp>
      <p:sp>
        <p:nvSpPr>
          <p:cNvPr id="3" name="TextBox 2"/>
          <p:cNvSpPr txBox="1"/>
          <p:nvPr/>
        </p:nvSpPr>
        <p:spPr>
          <a:xfrm>
            <a:off x="334756" y="1115961"/>
            <a:ext cx="6980443" cy="830997"/>
          </a:xfrm>
          <a:prstGeom prst="rect">
            <a:avLst/>
          </a:prstGeom>
          <a:noFill/>
        </p:spPr>
        <p:txBody>
          <a:bodyPr wrap="square" rtlCol="0">
            <a:spAutoFit/>
          </a:bodyPr>
          <a:lstStyle/>
          <a:p>
            <a:r>
              <a:rPr lang="en-US" sz="2400" dirty="0" smtClean="0"/>
              <a:t>I know you want to be silly but …</a:t>
            </a:r>
          </a:p>
          <a:p>
            <a:r>
              <a:rPr lang="es-ES" sz="2400" dirty="0" smtClean="0"/>
              <a:t>Sé que quieres ser tonto, pero...</a:t>
            </a:r>
            <a:endParaRPr lang="en-US" sz="2400" dirty="0"/>
          </a:p>
        </p:txBody>
      </p:sp>
      <p:sp>
        <p:nvSpPr>
          <p:cNvPr id="4" name="TextBox 3"/>
          <p:cNvSpPr txBox="1"/>
          <p:nvPr/>
        </p:nvSpPr>
        <p:spPr>
          <a:xfrm>
            <a:off x="4611329" y="1981200"/>
            <a:ext cx="3810000" cy="4031873"/>
          </a:xfrm>
          <a:prstGeom prst="rect">
            <a:avLst/>
          </a:prstGeom>
          <a:noFill/>
        </p:spPr>
        <p:txBody>
          <a:bodyPr wrap="square" rtlCol="0">
            <a:spAutoFit/>
          </a:bodyPr>
          <a:lstStyle/>
          <a:p>
            <a:r>
              <a:rPr lang="en-US" sz="3200" dirty="0" smtClean="0"/>
              <a:t>For silly to be fun, it has to be fun for everyone.</a:t>
            </a:r>
          </a:p>
          <a:p>
            <a:endParaRPr lang="en-US" sz="3200" dirty="0"/>
          </a:p>
          <a:p>
            <a:r>
              <a:rPr lang="es-ES" sz="3200" dirty="0" smtClean="0"/>
              <a:t>Por tonto que es divertido, tiene que ser divertido para todos.</a:t>
            </a:r>
            <a:endParaRPr lang="en-US" sz="3200" dirty="0"/>
          </a:p>
        </p:txBody>
      </p:sp>
      <p:sp>
        <p:nvSpPr>
          <p:cNvPr id="6" name="TextBox 5"/>
          <p:cNvSpPr txBox="1"/>
          <p:nvPr/>
        </p:nvSpPr>
        <p:spPr>
          <a:xfrm>
            <a:off x="334756" y="6013073"/>
            <a:ext cx="8656844" cy="646331"/>
          </a:xfrm>
          <a:prstGeom prst="rect">
            <a:avLst/>
          </a:prstGeom>
          <a:noFill/>
        </p:spPr>
        <p:txBody>
          <a:bodyPr wrap="square" rtlCol="0">
            <a:spAutoFit/>
          </a:bodyPr>
          <a:lstStyle/>
          <a:p>
            <a:r>
              <a:rPr lang="en-US" dirty="0" smtClean="0"/>
              <a:t>I use this one almost every day in class!  Sometimes silly is fun, but sometimes its not appropriate.  </a:t>
            </a:r>
            <a:endParaRPr lang="en-US" dirty="0"/>
          </a:p>
        </p:txBody>
      </p:sp>
      <p:pic>
        <p:nvPicPr>
          <p:cNvPr id="7" name="Picture 12" descr="https://encrypted-tbn1.gstatic.com/images?q=tbn:ANd9GcQv2WJqqkaowbSMbUoOi6o9k6kPNhprso0H-SbDOQKtrP9evQj85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981200"/>
            <a:ext cx="3810229" cy="3759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897537"/>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7108</TotalTime>
  <Words>1786</Words>
  <Application>Microsoft Office PowerPoint</Application>
  <PresentationFormat>On-screen Show (4:3)</PresentationFormat>
  <Paragraphs>210</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Lindsey</dc:creator>
  <cp:lastModifiedBy>Lindsey</cp:lastModifiedBy>
  <cp:revision>23</cp:revision>
  <dcterms:created xsi:type="dcterms:W3CDTF">2014-01-28T01:06:55Z</dcterms:created>
  <dcterms:modified xsi:type="dcterms:W3CDTF">2014-02-01T23:35:53Z</dcterms:modified>
</cp:coreProperties>
</file>