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</p:embeddedFont>
    <p:embeddedFont>
      <p:font typeface="Love Ya Like A Sister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11" Type="http://schemas.openxmlformats.org/officeDocument/2006/relationships/slide" Target="slides/slide7.xml"/><Relationship Id="rId22" Type="http://schemas.openxmlformats.org/officeDocument/2006/relationships/font" Target="fonts/SourceCodePro-regular.fntdata"/><Relationship Id="rId10" Type="http://schemas.openxmlformats.org/officeDocument/2006/relationships/slide" Target="slides/slide6.xml"/><Relationship Id="rId21" Type="http://schemas.openxmlformats.org/officeDocument/2006/relationships/font" Target="fonts/AmaticSC-bold.fntdata"/><Relationship Id="rId13" Type="http://schemas.openxmlformats.org/officeDocument/2006/relationships/slide" Target="slides/slide9.xml"/><Relationship Id="rId24" Type="http://schemas.openxmlformats.org/officeDocument/2006/relationships/font" Target="fonts/LoveYaLikeASister-regular.fntdata"/><Relationship Id="rId12" Type="http://schemas.openxmlformats.org/officeDocument/2006/relationships/slide" Target="slides/slide8.xml"/><Relationship Id="rId23" Type="http://schemas.openxmlformats.org/officeDocument/2006/relationships/font" Target="fonts/SourceCodePr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fac37379a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fac37379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f9d1326e0_0_18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f9d1326e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**Hot lunch forms are on the back table - please get these into the office as soon as possible.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9d1326e0_0_19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f9d1326e0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**Hot lunch forms are on the back table - please get these into the office as soon as possible.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f9d1326e0_0_2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f9d1326e0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**If you are interested in volunteering, please fill out a volunteer packet in your child’s classroom.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f9d1326e0_0_2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f9d1326e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f9d1326e0_0_25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f9d1326e0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f9d1326e0_0_2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f9d1326e0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Parent survey!</a:t>
            </a: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f9d1326e0_0_10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f9d1326e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f9d1326e0_0_1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f9d1326e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f9d1326e0_0_1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f9d1326e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f9d1326e0_0_1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f9d1326e0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**If you indicated on your registration forms that you speak a language other than English in your home, we have an additional assessment that is time sensitive. Please secure an assessment time, ideally within the first week.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f9d1326e0_0_15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f9d1326e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**Hot lunch forms are on the back table - please get these into the office as soon as possible.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fac37379a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fac3737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f9d1326e0_0_2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f9d1326e0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jp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25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31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ezschoolpay.com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4.jpg"/><Relationship Id="rId7" Type="http://schemas.openxmlformats.org/officeDocument/2006/relationships/image" Target="../media/image10.jpg"/><Relationship Id="rId8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1061050" y="265350"/>
            <a:ext cx="7052100" cy="429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>
              <a:solidFill>
                <a:srgbClr val="08A6DC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>
              <a:solidFill>
                <a:srgbClr val="6FA8DC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2042500" y="1910725"/>
            <a:ext cx="4824300" cy="93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BF9000"/>
                </a:solidFill>
                <a:latin typeface="Amatic SC"/>
                <a:ea typeface="Amatic SC"/>
                <a:cs typeface="Amatic SC"/>
                <a:sym typeface="Amatic SC"/>
              </a:rPr>
              <a:t>August 15, 2018</a:t>
            </a:r>
            <a:endParaRPr b="0" sz="3600">
              <a:solidFill>
                <a:srgbClr val="BF9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6650" y="2666950"/>
            <a:ext cx="9110700" cy="19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452700" y="112875"/>
            <a:ext cx="67794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kindergarten clipart"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149" y="2448800"/>
            <a:ext cx="1401008" cy="930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indergarten clipart"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5563" y="265350"/>
            <a:ext cx="4238174" cy="16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number</a:t>
            </a:r>
            <a:r>
              <a:rPr lang="en"/>
              <a:t>/</a:t>
            </a:r>
            <a:r>
              <a:rPr b="0" lang="en" sz="2400">
                <a:solidFill>
                  <a:srgbClr val="6D9EEB"/>
                </a:solidFill>
              </a:rPr>
              <a:t>rastreador de comportamiento y número de estudiante</a:t>
            </a:r>
            <a:endParaRPr b="0" sz="2400">
              <a:solidFill>
                <a:srgbClr val="6D9EEB"/>
              </a:solidFill>
            </a:endParaRPr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311700" y="1277350"/>
            <a:ext cx="3999900" cy="3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Practice, Practice, Practice!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i="1" lang="en" sz="1800">
                <a:latin typeface="Calibri"/>
                <a:ea typeface="Calibri"/>
                <a:cs typeface="Calibri"/>
                <a:sym typeface="Calibri"/>
              </a:rPr>
              <a:t>Writing, identifying, saying 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Numbers are used for: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Lining up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Clip chart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Seating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Participation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052" y="1434725"/>
            <a:ext cx="1910550" cy="29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Materials/ </a:t>
            </a:r>
            <a:r>
              <a:rPr b="0" lang="en">
                <a:solidFill>
                  <a:srgbClr val="6D9EEB"/>
                </a:solidFill>
              </a:rPr>
              <a:t>materiales</a:t>
            </a:r>
            <a:endParaRPr b="0">
              <a:solidFill>
                <a:srgbClr val="6D9EEB"/>
              </a:solidFill>
            </a:endParaRPr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11700" y="1150450"/>
            <a:ext cx="3999900" cy="38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Donations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Thank you in advance for all your generous donations!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Wishlists on parent highlight window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Blue Lakewood Folders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Important information will be sent home in this every </a:t>
            </a:r>
            <a:r>
              <a:rPr b="1" i="1" lang="en" sz="1800" u="sng">
                <a:latin typeface="Calibri"/>
                <a:ea typeface="Calibri"/>
                <a:cs typeface="Calibri"/>
                <a:sym typeface="Calibri"/>
              </a:rPr>
              <a:t>Thursday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Please read and return folder by </a:t>
            </a:r>
            <a:r>
              <a:rPr b="1" i="1" lang="en" sz="1800" u="sng">
                <a:latin typeface="Calibri"/>
                <a:ea typeface="Calibri"/>
                <a:cs typeface="Calibri"/>
                <a:sym typeface="Calibri"/>
              </a:rPr>
              <a:t>Friday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Check folder daily for behavior chart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lassroom material clipart"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952" y="292850"/>
            <a:ext cx="1405425" cy="2751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lue folder clipart"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00" y="2667100"/>
            <a:ext cx="1685425" cy="210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ion clipart" id="151" name="Google Shape;15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3450" y="3239100"/>
            <a:ext cx="872500" cy="96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wear/</a:t>
            </a:r>
            <a:r>
              <a:rPr lang="en"/>
              <a:t> </a:t>
            </a:r>
            <a:r>
              <a:rPr b="0" lang="en">
                <a:solidFill>
                  <a:srgbClr val="3C78D8"/>
                </a:solidFill>
              </a:rPr>
              <a:t>qué ponerse</a:t>
            </a:r>
            <a:endParaRPr b="0">
              <a:solidFill>
                <a:srgbClr val="3C78D8"/>
              </a:solidFill>
            </a:endParaRPr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1150450"/>
            <a:ext cx="3999900" cy="38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Shoes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Velcro or slip-ons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Calibri"/>
                <a:ea typeface="Calibri"/>
                <a:cs typeface="Calibri"/>
                <a:sym typeface="Calibri"/>
              </a:rPr>
              <a:t>* If your child is still learning to tie their shoes 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Labels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First name and first letter of last name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Sweaters, lunch boxes, backpacks, etc.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Buttons, Zippers, Fasteners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Please practice this at home with your child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lothes clipart" id="158" name="Google Shape;158;p24"/>
          <p:cNvPicPr preferRelativeResize="0"/>
          <p:nvPr/>
        </p:nvPicPr>
        <p:blipFill rotWithShape="1">
          <a:blip r:embed="rId3">
            <a:alphaModFix/>
          </a:blip>
          <a:srcRect b="0" l="0" r="16008" t="0"/>
          <a:stretch/>
        </p:blipFill>
        <p:spPr>
          <a:xfrm>
            <a:off x="5491450" y="1589850"/>
            <a:ext cx="3084300" cy="14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</a:t>
            </a:r>
            <a:r>
              <a:rPr lang="en"/>
              <a:t>/ </a:t>
            </a:r>
            <a:r>
              <a:rPr b="0" lang="en">
                <a:solidFill>
                  <a:srgbClr val="3C78D8"/>
                </a:solidFill>
              </a:rPr>
              <a:t>voluntario</a:t>
            </a:r>
            <a:endParaRPr b="0">
              <a:solidFill>
                <a:srgbClr val="3C78D8"/>
              </a:solidFill>
            </a:endParaRPr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311700" y="984225"/>
            <a:ext cx="3999900" cy="38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Why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Interest &amp; support in your chid’s learning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Building community and relationships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Teachers have more opportunities for focused, meaningful instruction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How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Prep materials at home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Help in the classroom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Chaperone Field trips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Parent led workshops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arent teachers clipart"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900" y="563750"/>
            <a:ext cx="2477675" cy="2037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ands support school clipart" id="166" name="Google Shape;166;p25"/>
          <p:cNvPicPr preferRelativeResize="0"/>
          <p:nvPr/>
        </p:nvPicPr>
        <p:blipFill rotWithShape="1">
          <a:blip r:embed="rId4">
            <a:alphaModFix/>
          </a:blip>
          <a:srcRect b="17972" l="0" r="0" t="0"/>
          <a:stretch/>
        </p:blipFill>
        <p:spPr>
          <a:xfrm>
            <a:off x="5779125" y="3266950"/>
            <a:ext cx="3055676" cy="1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events/ </a:t>
            </a:r>
            <a:r>
              <a:rPr b="0" lang="en" sz="3000">
                <a:solidFill>
                  <a:srgbClr val="6D9EEB"/>
                </a:solidFill>
              </a:rPr>
              <a:t>pr</a:t>
            </a:r>
            <a:r>
              <a:rPr b="0" lang="en" sz="3000">
                <a:solidFill>
                  <a:srgbClr val="6D9EEB"/>
                </a:solidFill>
              </a:rPr>
              <a:t>ó</a:t>
            </a:r>
            <a:r>
              <a:rPr b="0" lang="en" sz="3000">
                <a:solidFill>
                  <a:srgbClr val="6D9EEB"/>
                </a:solidFill>
              </a:rPr>
              <a:t>ximos eventos</a:t>
            </a:r>
            <a:endParaRPr b="0" sz="3000">
              <a:solidFill>
                <a:srgbClr val="6D9EEB"/>
              </a:solidFill>
            </a:endParaRPr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11700" y="984225"/>
            <a:ext cx="7403400" cy="38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Back to School BBQ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August 19th @ 1:00 pm</a:t>
            </a:r>
            <a:r>
              <a:rPr lang="en" sz="1800" u="sng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u="sng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PTA’s first event of the year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Come meet teachers and other families!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Back to School Night 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August 30th 6:00-7:30 pm </a:t>
            </a:r>
            <a:endParaRPr i="1" sz="18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Learn more about Kinder curriculum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See what your child has been learning!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Family Conferences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September 24th- 28th</a:t>
            </a:r>
            <a:endParaRPr i="1" sz="18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Mandatory opportunity to meet with teacher to discuss student progress, strengths, and opportunity for growth!</a:t>
            </a: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lendar-clipart-clipartion-com-3.png"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3000" y="391150"/>
            <a:ext cx="1124525" cy="1124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bq clipart" id="174" name="Google Shape;1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9862" y="1844025"/>
            <a:ext cx="2410799" cy="180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forget...</a:t>
            </a:r>
            <a:r>
              <a:rPr lang="en"/>
              <a:t>/ </a:t>
            </a:r>
            <a:r>
              <a:rPr b="0" lang="en" sz="3000">
                <a:solidFill>
                  <a:srgbClr val="6D9EEB"/>
                </a:solidFill>
              </a:rPr>
              <a:t>no lo olvides </a:t>
            </a:r>
            <a:endParaRPr b="0" sz="3000">
              <a:solidFill>
                <a:srgbClr val="6D9EEB"/>
              </a:solidFill>
            </a:endParaRPr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311700" y="1482950"/>
            <a:ext cx="7403400" cy="38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Sign up for an 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assessment time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Grab parent 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volunteer packet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Fill out 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bus form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Pick up 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lunch form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(turn into office)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Drop off any generous materials 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donations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Pick up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your cutie at 11:20 :)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kindergarten clipart"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6700" y="3307850"/>
            <a:ext cx="2626475" cy="1662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minder - Free images on Pixabay" id="182" name="Google Shape;1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850" y="407625"/>
            <a:ext cx="1581300" cy="1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210525" y="240250"/>
            <a:ext cx="3150600" cy="7482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</a:t>
            </a:r>
            <a:r>
              <a:rPr lang="en"/>
              <a:t> your teacher! 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1652575" y="1779700"/>
            <a:ext cx="56325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idx="4294967295" type="body"/>
          </p:nvPr>
        </p:nvSpPr>
        <p:spPr>
          <a:xfrm>
            <a:off x="213700" y="901650"/>
            <a:ext cx="3899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Calibri"/>
                <a:ea typeface="Calibri"/>
                <a:cs typeface="Calibri"/>
                <a:sym typeface="Calibri"/>
              </a:rPr>
              <a:t>Ms. Hanh-Nhi Pham </a:t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SJSU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7th year in education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i="1" lang="en" sz="2400">
                <a:latin typeface="Calibri"/>
                <a:ea typeface="Calibri"/>
                <a:cs typeface="Calibri"/>
                <a:sym typeface="Calibri"/>
              </a:rPr>
              <a:t>Rocketship, VNEP </a:t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“She just won’t stop talking”, rapping, and scene!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0" r="30819" t="0"/>
          <a:stretch/>
        </p:blipFill>
        <p:spPr>
          <a:xfrm>
            <a:off x="3541871" y="186475"/>
            <a:ext cx="253692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850" y="2123150"/>
            <a:ext cx="2179875" cy="25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9538" y="401275"/>
            <a:ext cx="2704175" cy="137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1878" y="2842775"/>
            <a:ext cx="3193550" cy="214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3550" y="3577400"/>
            <a:ext cx="965325" cy="10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school /</a:t>
            </a:r>
            <a:r>
              <a:rPr b="0" lang="en">
                <a:solidFill>
                  <a:srgbClr val="6D9EEB"/>
                </a:solidFill>
              </a:rPr>
              <a:t>llegar a la escuela</a:t>
            </a:r>
            <a:endParaRPr b="0">
              <a:solidFill>
                <a:srgbClr val="6D9EEB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48292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Calibri"/>
                <a:ea typeface="Calibri"/>
                <a:cs typeface="Calibri"/>
                <a:sym typeface="Calibri"/>
              </a:rPr>
              <a:t>Half days </a:t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7:55-11:20am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Calibri"/>
                <a:ea typeface="Calibri"/>
                <a:cs typeface="Calibri"/>
                <a:sym typeface="Calibri"/>
              </a:rPr>
              <a:t>*August 15th- September 28th </a:t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Calibri"/>
                <a:ea typeface="Calibri"/>
                <a:cs typeface="Calibri"/>
                <a:sym typeface="Calibri"/>
              </a:rPr>
              <a:t>Full days </a:t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M-TH- 7:55- 2:10 pm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Friday- 7:55-12:30 pm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Calibri"/>
                <a:ea typeface="Calibri"/>
                <a:cs typeface="Calibri"/>
                <a:sym typeface="Calibri"/>
              </a:rPr>
              <a:t>*Begins Monday, October 1st </a:t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4832400" y="1531800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Calibri"/>
                <a:ea typeface="Calibri"/>
                <a:cs typeface="Calibri"/>
                <a:sym typeface="Calibri"/>
              </a:rPr>
              <a:t>Morning Drop off</a:t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Students are to be outside of the classroom 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by 7:55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Handshakes and smiles!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Calibri"/>
                <a:ea typeface="Calibri"/>
                <a:cs typeface="Calibri"/>
                <a:sym typeface="Calibri"/>
              </a:rPr>
              <a:t>Afternoon Pick up: </a:t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Students are to be picked up from class door by a 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designated person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school clipart"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225" y="292852"/>
            <a:ext cx="1261425" cy="132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orning clipart" id="82" name="Google Shape;82;p15"/>
          <p:cNvPicPr preferRelativeResize="0"/>
          <p:nvPr/>
        </p:nvPicPr>
        <p:blipFill rotWithShape="1">
          <a:blip r:embed="rId4">
            <a:alphaModFix/>
          </a:blip>
          <a:srcRect b="25952" l="0" r="0" t="22564"/>
          <a:stretch/>
        </p:blipFill>
        <p:spPr>
          <a:xfrm>
            <a:off x="5323625" y="1033875"/>
            <a:ext cx="1261425" cy="6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logistics/ </a:t>
            </a:r>
            <a:r>
              <a:rPr b="0" lang="en" sz="4200">
                <a:solidFill>
                  <a:srgbClr val="6D9EEB"/>
                </a:solidFill>
              </a:rPr>
              <a:t>logística del autobús</a:t>
            </a:r>
            <a:endParaRPr b="0" sz="4200">
              <a:solidFill>
                <a:srgbClr val="6D9EEB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1652575" y="1779700"/>
            <a:ext cx="56325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4294967295" type="body"/>
          </p:nvPr>
        </p:nvSpPr>
        <p:spPr>
          <a:xfrm>
            <a:off x="458375" y="1482900"/>
            <a:ext cx="6973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Calibri"/>
                <a:ea typeface="Calibri"/>
                <a:cs typeface="Calibri"/>
                <a:sym typeface="Calibri"/>
              </a:rPr>
              <a:t>Bus Tags</a:t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Students MUST wear their tags to school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Tags include student name and their stop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Please make sure return tags everyday to ensure your child gets onto the correct bus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bus clipart" id="90" name="Google Shape;90;p16" title="http://hddfhm.com/clip-art/cartoon-school-bus-clipart.htm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000" y="309350"/>
            <a:ext cx="2234975" cy="1247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2575" y="3481175"/>
            <a:ext cx="938499" cy="8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school care/</a:t>
            </a:r>
            <a:r>
              <a:rPr b="0" lang="en" sz="3600">
                <a:solidFill>
                  <a:srgbClr val="6D9EEB"/>
                </a:solidFill>
              </a:rPr>
              <a:t>cuidado después de la escuela</a:t>
            </a:r>
            <a:endParaRPr b="0" sz="3600">
              <a:solidFill>
                <a:srgbClr val="6D9EEB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1652575" y="1779700"/>
            <a:ext cx="56325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4294967295" type="body"/>
          </p:nvPr>
        </p:nvSpPr>
        <p:spPr>
          <a:xfrm>
            <a:off x="458375" y="1482900"/>
            <a:ext cx="6973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 are interested in after school care please contact: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Desiree Briones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desiree.briones@ymcasv.org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ymca logo" id="99" name="Google Shape;99;p17" title="http://yoymca.org/pages/media-and-press-kit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625" y="219825"/>
            <a:ext cx="2095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fter school clipart"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075" y="2941750"/>
            <a:ext cx="3567424" cy="209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Kindergarten Assessments/</a:t>
            </a:r>
            <a:r>
              <a:rPr b="0" lang="en" sz="3600">
                <a:solidFill>
                  <a:srgbClr val="6D9EEB"/>
                </a:solidFill>
              </a:rPr>
              <a:t>evaluación de kínder</a:t>
            </a:r>
            <a:endParaRPr b="0" sz="3600">
              <a:solidFill>
                <a:srgbClr val="6D9EEB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1652575" y="1779700"/>
            <a:ext cx="56325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>
            <p:ph idx="4294967295" type="body"/>
          </p:nvPr>
        </p:nvSpPr>
        <p:spPr>
          <a:xfrm>
            <a:off x="458375" y="1482900"/>
            <a:ext cx="6973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What 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Assessment around letter recognition, phonics, math, and language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Why: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Identifying strengths and growth areas to guide lessons and differentiation 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When 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August 20th- September 21st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 hour testing block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How: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Please sign up asap!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9400" y="635600"/>
            <a:ext cx="1588000" cy="130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irl testing clipart"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3727" y="3109075"/>
            <a:ext cx="2057475" cy="189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Food/ </a:t>
            </a:r>
            <a:r>
              <a:rPr b="0" lang="en">
                <a:solidFill>
                  <a:srgbClr val="6D9EEB"/>
                </a:solidFill>
              </a:rPr>
              <a:t>comida</a:t>
            </a:r>
            <a:endParaRPr b="0">
              <a:solidFill>
                <a:srgbClr val="6D9EEB"/>
              </a:solidFill>
            </a:endParaRPr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1150450"/>
            <a:ext cx="3999900" cy="38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Breakfast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Please make sure your child has a healthy breakfast daily so their brains and hearts are ready to learn! </a:t>
            </a:r>
            <a:r>
              <a:rPr i="1"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Snacks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Snacks are </a:t>
            </a:r>
            <a:r>
              <a:rPr b="1" lang="en" sz="1800" u="sng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provided by the cafeteria during recess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Please pack a 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healthy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snack daily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>
            <p:ph idx="2" type="body"/>
          </p:nvPr>
        </p:nvSpPr>
        <p:spPr>
          <a:xfrm>
            <a:off x="4773725" y="1093850"/>
            <a:ext cx="42225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Lunch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Calibri"/>
                <a:ea typeface="Calibri"/>
                <a:cs typeface="Calibri"/>
                <a:sym typeface="Calibri"/>
              </a:rPr>
              <a:t>*Students start lunch Monday, October 1st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Healthy lunch from home OR purchased hot lunch from school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Hot lunches can be paid for at the office or online: </a:t>
            </a:r>
            <a:r>
              <a:rPr i="1" lang="en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www.EZSchoolPay.com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Allergies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*Nut free school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Please inform your teacher and office of any allergies asap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117" name="Google Shape;117;p19"/>
          <p:cNvPicPr preferRelativeResize="0"/>
          <p:nvPr/>
        </p:nvPicPr>
        <p:blipFill rotWithShape="1">
          <a:blip r:embed="rId4">
            <a:alphaModFix/>
          </a:blip>
          <a:srcRect b="6942" l="0" r="0" t="0"/>
          <a:stretch/>
        </p:blipFill>
        <p:spPr>
          <a:xfrm>
            <a:off x="6690175" y="118125"/>
            <a:ext cx="1390797" cy="1150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829" y="3875700"/>
            <a:ext cx="793419" cy="1150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ruit snacks" id="119" name="Google Shape;119;p19"/>
          <p:cNvPicPr preferRelativeResize="0"/>
          <p:nvPr/>
        </p:nvPicPr>
        <p:blipFill rotWithShape="1">
          <a:blip r:embed="rId6">
            <a:alphaModFix/>
          </a:blip>
          <a:srcRect b="10178" l="-1329" r="1329" t="11223"/>
          <a:stretch/>
        </p:blipFill>
        <p:spPr>
          <a:xfrm>
            <a:off x="1361750" y="3930850"/>
            <a:ext cx="1157050" cy="90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by carrots" id="120" name="Google Shape;12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1750" y="4029800"/>
            <a:ext cx="1040950" cy="84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rapes" id="121" name="Google Shape;12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7452" y="4069988"/>
            <a:ext cx="951525" cy="7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dojo/</a:t>
            </a:r>
            <a:r>
              <a:rPr b="0" lang="en">
                <a:solidFill>
                  <a:srgbClr val="6D9EEB"/>
                </a:solidFill>
              </a:rPr>
              <a:t>clase dojo</a:t>
            </a:r>
            <a:endParaRPr b="0">
              <a:solidFill>
                <a:srgbClr val="6D9EEB"/>
              </a:solidFill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11700" y="1150450"/>
            <a:ext cx="3999900" cy="16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Sharing videos and pictures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 way to message and text teacher and parents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Connection between home and school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Calibri"/>
                <a:ea typeface="Calibri"/>
                <a:cs typeface="Calibri"/>
                <a:sym typeface="Calibri"/>
              </a:rPr>
              <a:t>A flyer will be sent home with directions on how to download and access the app! 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34305" t="0"/>
          <a:stretch/>
        </p:blipFill>
        <p:spPr>
          <a:xfrm>
            <a:off x="5221650" y="1150450"/>
            <a:ext cx="3610649" cy="315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Clip Chart &amp; behavior tracker/</a:t>
            </a:r>
            <a:r>
              <a:rPr b="0" lang="en" sz="3000">
                <a:solidFill>
                  <a:srgbClr val="6D9EEB"/>
                </a:solidFill>
              </a:rPr>
              <a:t>tabla de clip de comportamiento</a:t>
            </a:r>
            <a:r>
              <a:rPr b="0" lang="en" sz="3000">
                <a:solidFill>
                  <a:srgbClr val="6D9EEB"/>
                </a:solidFill>
              </a:rPr>
              <a:t> </a:t>
            </a:r>
            <a:endParaRPr b="0" sz="3000">
              <a:solidFill>
                <a:srgbClr val="6D9EEB"/>
              </a:solidFill>
            </a:endParaRPr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107450"/>
            <a:ext cx="3999900" cy="3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Behavior tracker will be colored in daily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Calibri"/>
                <a:ea typeface="Calibri"/>
                <a:cs typeface="Calibri"/>
                <a:sym typeface="Calibri"/>
              </a:rPr>
              <a:t>* Please reach out to teacher with any questions or concerns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Colors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EA9999"/>
                </a:highlight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>
                <a:highlight>
                  <a:srgbClr val="F6B26B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>
                <a:highlight>
                  <a:srgbClr val="FFE599"/>
                </a:highlight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>
                <a:highlight>
                  <a:srgbClr val="93C47D"/>
                </a:highlight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>
                <a:highlight>
                  <a:srgbClr val="A4C2F4"/>
                </a:highlight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- You are a leader and are ready to make positive impact in the world!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- Trekking p the peak, you are making great choices!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6D9EEB"/>
                </a:highlight>
                <a:latin typeface="Calibri"/>
                <a:ea typeface="Calibri"/>
                <a:cs typeface="Calibri"/>
                <a:sym typeface="Calibri"/>
              </a:rPr>
              <a:t>Blue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- Explorer, you’re ready to learn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D966"/>
                </a:highlight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- Slow path, slow it down think about what you can do better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White- Reflection, take some time at the calming corner to think about what you can do better.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b="0" l="21073" r="25830" t="13020"/>
          <a:stretch/>
        </p:blipFill>
        <p:spPr>
          <a:xfrm>
            <a:off x="4801900" y="1054676"/>
            <a:ext cx="2069096" cy="3922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