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4" r:id="rId1"/>
  </p:sldMasterIdLst>
  <p:sldIdLst>
    <p:sldId id="256" r:id="rId2"/>
    <p:sldId id="257" r:id="rId3"/>
    <p:sldId id="258" r:id="rId4"/>
    <p:sldId id="259" r:id="rId5"/>
    <p:sldId id="260" r:id="rId6"/>
    <p:sldId id="262"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1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988423" y="6221506"/>
            <a:ext cx="2743200" cy="365125"/>
          </a:xfrm>
        </p:spPr>
        <p:txBody>
          <a:bodyPr/>
          <a:lstStyle/>
          <a:p>
            <a:fld id="{F3C374A7-1011-F94D-B50A-54AE71592ED4}" type="datetimeFigureOut">
              <a:rPr lang="en-US" smtClean="0"/>
              <a:t>9/29/2014</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3C374A7-1011-F94D-B50A-54AE71592ED4}"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7B519-FC8F-784E-AE58-E5059D671D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C374A7-1011-F94D-B50A-54AE71592ED4}"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7B519-FC8F-784E-AE58-E5059D671D9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C374A7-1011-F94D-B50A-54AE71592ED4}"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7B519-FC8F-784E-AE58-E5059D671D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C374A7-1011-F94D-B50A-54AE71592ED4}"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7B519-FC8F-784E-AE58-E5059D671D9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74A7-1011-F94D-B50A-54AE71592ED4}"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7B519-FC8F-784E-AE58-E5059D671D9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3C374A7-1011-F94D-B50A-54AE71592ED4}"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7B519-FC8F-784E-AE58-E5059D671D9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3C374A7-1011-F94D-B50A-54AE71592ED4}" type="datetimeFigureOut">
              <a:rPr lang="en-US" smtClean="0"/>
              <a:t>9/29/2014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7B519-FC8F-784E-AE58-E5059D671D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3C374A7-1011-F94D-B50A-54AE71592ED4}" type="datetimeFigureOut">
              <a:rPr lang="en-US" smtClean="0"/>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7B519-FC8F-784E-AE58-E5059D671D9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3C374A7-1011-F94D-B50A-54AE71592ED4}" type="datetimeFigureOut">
              <a:rPr lang="en-US" smtClean="0"/>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7B519-FC8F-784E-AE58-E5059D671D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C374A7-1011-F94D-B50A-54AE71592ED4}"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3C374A7-1011-F94D-B50A-54AE71592ED4}"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7B519-FC8F-784E-AE58-E5059D671D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F3C374A7-1011-F94D-B50A-54AE71592ED4}" type="datetimeFigureOut">
              <a:rPr lang="en-US" smtClean="0"/>
              <a:t>9/29/2014</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217B519-FC8F-784E-AE58-E5059D671D9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8023"/>
            <a:ext cx="7086600" cy="1847850"/>
          </a:xfrm>
        </p:spPr>
        <p:txBody>
          <a:bodyPr/>
          <a:lstStyle/>
          <a:p>
            <a:r>
              <a:rPr lang="en-US" dirty="0" smtClean="0">
                <a:solidFill>
                  <a:schemeClr val="bg1"/>
                </a:solidFill>
                <a:latin typeface="American Typewriter"/>
                <a:cs typeface="American Typewriter"/>
              </a:rPr>
              <a:t>Welcome </a:t>
            </a:r>
            <a:r>
              <a:rPr lang="en-US" dirty="0" smtClean="0">
                <a:solidFill>
                  <a:schemeClr val="accent2">
                    <a:lumMod val="40000"/>
                    <a:lumOff val="60000"/>
                  </a:schemeClr>
                </a:solidFill>
                <a:latin typeface="American Typewriter"/>
                <a:cs typeface="American Typewriter"/>
              </a:rPr>
              <a:t>to</a:t>
            </a:r>
            <a:r>
              <a:rPr lang="en-US" dirty="0" smtClean="0">
                <a:solidFill>
                  <a:schemeClr val="bg1"/>
                </a:solidFill>
                <a:latin typeface="American Typewriter"/>
                <a:cs typeface="American Typewriter"/>
              </a:rPr>
              <a:t> </a:t>
            </a:r>
            <a:br>
              <a:rPr lang="en-US" dirty="0" smtClean="0">
                <a:solidFill>
                  <a:schemeClr val="bg1"/>
                </a:solidFill>
                <a:latin typeface="American Typewriter"/>
                <a:cs typeface="American Typewriter"/>
              </a:rPr>
            </a:br>
            <a:r>
              <a:rPr lang="en-US" dirty="0" smtClean="0">
                <a:solidFill>
                  <a:schemeClr val="bg1"/>
                </a:solidFill>
                <a:latin typeface="American Typewriter"/>
                <a:cs typeface="American Typewriter"/>
              </a:rPr>
              <a:t>Sight Word Night</a:t>
            </a:r>
            <a:endParaRPr lang="en-US" dirty="0">
              <a:solidFill>
                <a:schemeClr val="bg1"/>
              </a:solidFill>
              <a:latin typeface="American Typewriter"/>
              <a:cs typeface="American Typewriter"/>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209" y="2195774"/>
            <a:ext cx="4019158" cy="455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merican Typewriter"/>
                <a:cs typeface="American Typewriter"/>
              </a:rPr>
              <a:t>Agenda</a:t>
            </a:r>
            <a:endParaRPr lang="en-US" dirty="0">
              <a:solidFill>
                <a:schemeClr val="bg1"/>
              </a:solidFill>
              <a:latin typeface="American Typewriter"/>
              <a:cs typeface="American Typewriter"/>
            </a:endParaRPr>
          </a:p>
        </p:txBody>
      </p:sp>
      <p:sp>
        <p:nvSpPr>
          <p:cNvPr id="3" name="Content Placeholder 2"/>
          <p:cNvSpPr>
            <a:spLocks noGrp="1"/>
          </p:cNvSpPr>
          <p:nvPr>
            <p:ph idx="1"/>
          </p:nvPr>
        </p:nvSpPr>
        <p:spPr/>
        <p:txBody>
          <a:bodyPr/>
          <a:lstStyle/>
          <a:p>
            <a:endParaRPr lang="en-US" dirty="0" smtClean="0">
              <a:solidFill>
                <a:srgbClr val="000000"/>
              </a:solidFill>
              <a:latin typeface="American Typewriter"/>
              <a:cs typeface="American Typewriter"/>
            </a:endParaRPr>
          </a:p>
          <a:p>
            <a:r>
              <a:rPr lang="en-US" dirty="0" smtClean="0">
                <a:solidFill>
                  <a:schemeClr val="bg1"/>
                </a:solidFill>
                <a:latin typeface="American Typewriter"/>
                <a:cs typeface="American Typewriter"/>
              </a:rPr>
              <a:t>What are “Sight Words” and the importance of them</a:t>
            </a:r>
          </a:p>
          <a:p>
            <a:pPr>
              <a:buNone/>
            </a:pPr>
            <a:endParaRPr lang="en-US" dirty="0" smtClean="0">
              <a:solidFill>
                <a:schemeClr val="bg1"/>
              </a:solidFill>
              <a:latin typeface="American Typewriter"/>
              <a:cs typeface="American Typewriter"/>
            </a:endParaRPr>
          </a:p>
          <a:p>
            <a:r>
              <a:rPr lang="en-US" dirty="0" smtClean="0">
                <a:solidFill>
                  <a:schemeClr val="bg1"/>
                </a:solidFill>
                <a:latin typeface="American Typewriter"/>
                <a:cs typeface="American Typewriter"/>
              </a:rPr>
              <a:t>How to practice at home</a:t>
            </a:r>
          </a:p>
          <a:p>
            <a:pPr>
              <a:buNone/>
            </a:pPr>
            <a:endParaRPr lang="en-US" dirty="0" smtClean="0">
              <a:solidFill>
                <a:srgbClr val="000000"/>
              </a:solidFill>
              <a:latin typeface="American Typewriter"/>
              <a:cs typeface="American Typewriter"/>
            </a:endParaRPr>
          </a:p>
          <a:p>
            <a:r>
              <a:rPr lang="en-US" dirty="0" smtClean="0">
                <a:solidFill>
                  <a:srgbClr val="000000"/>
                </a:solidFill>
                <a:latin typeface="American Typewriter"/>
                <a:cs typeface="American Typewriter"/>
              </a:rPr>
              <a:t>Questions/Closing</a:t>
            </a:r>
            <a:endParaRPr lang="en-US" dirty="0">
              <a:solidFill>
                <a:srgbClr val="000000"/>
              </a:solidFill>
              <a:latin typeface="American Typewriter"/>
              <a:cs typeface="American Typewriter"/>
            </a:endParaRP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American Typewriter"/>
                <a:cs typeface="American Typewriter"/>
              </a:rPr>
              <a:t>What Are “Sight Words”</a:t>
            </a:r>
            <a:endParaRPr lang="en-US" dirty="0">
              <a:solidFill>
                <a:srgbClr val="000000"/>
              </a:solidFill>
              <a:latin typeface="American Typewriter"/>
              <a:cs typeface="American Typewriter"/>
            </a:endParaRPr>
          </a:p>
        </p:txBody>
      </p:sp>
      <p:sp>
        <p:nvSpPr>
          <p:cNvPr id="3" name="Content Placeholder 2"/>
          <p:cNvSpPr>
            <a:spLocks noGrp="1"/>
          </p:cNvSpPr>
          <p:nvPr>
            <p:ph idx="1"/>
          </p:nvPr>
        </p:nvSpPr>
        <p:spPr>
          <a:xfrm>
            <a:off x="644112" y="2671530"/>
            <a:ext cx="7272339" cy="4324257"/>
          </a:xfrm>
        </p:spPr>
        <p:txBody>
          <a:bodyPr/>
          <a:lstStyle/>
          <a:p>
            <a:r>
              <a:rPr lang="en-US" dirty="0" smtClean="0">
                <a:solidFill>
                  <a:srgbClr val="000000"/>
                </a:solidFill>
                <a:latin typeface="American Typewriter"/>
                <a:cs typeface="American Typewriter"/>
              </a:rPr>
              <a:t>Sight words </a:t>
            </a:r>
            <a:r>
              <a:rPr lang="en-US" dirty="0" smtClean="0">
                <a:solidFill>
                  <a:srgbClr val="F3737F"/>
                </a:solidFill>
                <a:latin typeface="American Typewriter"/>
                <a:cs typeface="American Typewriter"/>
              </a:rPr>
              <a:t>are</a:t>
            </a:r>
            <a:r>
              <a:rPr lang="en-US" dirty="0" smtClean="0">
                <a:solidFill>
                  <a:srgbClr val="000000"/>
                </a:solidFill>
                <a:latin typeface="American Typewriter"/>
                <a:cs typeface="American Typewriter"/>
              </a:rPr>
              <a:t> words </a:t>
            </a:r>
            <a:r>
              <a:rPr lang="en-US" dirty="0" smtClean="0">
                <a:solidFill>
                  <a:srgbClr val="F3737F"/>
                </a:solidFill>
                <a:latin typeface="American Typewriter"/>
                <a:cs typeface="American Typewriter"/>
              </a:rPr>
              <a:t>that we </a:t>
            </a:r>
            <a:r>
              <a:rPr lang="en-US" dirty="0" smtClean="0">
                <a:solidFill>
                  <a:srgbClr val="000000"/>
                </a:solidFill>
                <a:latin typeface="American Typewriter"/>
                <a:cs typeface="American Typewriter"/>
              </a:rPr>
              <a:t>memorize </a:t>
            </a:r>
            <a:r>
              <a:rPr lang="en-US" dirty="0" smtClean="0">
                <a:solidFill>
                  <a:srgbClr val="F3737F"/>
                </a:solidFill>
                <a:latin typeface="American Typewriter"/>
                <a:cs typeface="American Typewriter"/>
              </a:rPr>
              <a:t>so that we can</a:t>
            </a:r>
            <a:r>
              <a:rPr lang="en-US" dirty="0" smtClean="0">
                <a:solidFill>
                  <a:srgbClr val="000000"/>
                </a:solidFill>
                <a:latin typeface="American Typewriter"/>
                <a:cs typeface="American Typewriter"/>
              </a:rPr>
              <a:t> read quickly </a:t>
            </a:r>
            <a:r>
              <a:rPr lang="en-US" dirty="0" smtClean="0">
                <a:solidFill>
                  <a:srgbClr val="F3737F"/>
                </a:solidFill>
                <a:latin typeface="American Typewriter"/>
                <a:cs typeface="American Typewriter"/>
              </a:rPr>
              <a:t>and</a:t>
            </a:r>
            <a:r>
              <a:rPr lang="en-US" dirty="0" smtClean="0">
                <a:solidFill>
                  <a:srgbClr val="000000"/>
                </a:solidFill>
                <a:latin typeface="American Typewriter"/>
                <a:cs typeface="American Typewriter"/>
              </a:rPr>
              <a:t> better understand </a:t>
            </a:r>
            <a:r>
              <a:rPr lang="en-US" dirty="0" smtClean="0">
                <a:solidFill>
                  <a:srgbClr val="F3737F"/>
                </a:solidFill>
                <a:latin typeface="American Typewriter"/>
                <a:cs typeface="American Typewriter"/>
              </a:rPr>
              <a:t>the</a:t>
            </a:r>
            <a:r>
              <a:rPr lang="en-US" dirty="0" smtClean="0">
                <a:solidFill>
                  <a:srgbClr val="000000"/>
                </a:solidFill>
                <a:latin typeface="American Typewriter"/>
                <a:cs typeface="American Typewriter"/>
              </a:rPr>
              <a:t> stories </a:t>
            </a:r>
            <a:r>
              <a:rPr lang="en-US" dirty="0" smtClean="0">
                <a:solidFill>
                  <a:srgbClr val="F3737F"/>
                </a:solidFill>
                <a:latin typeface="American Typewriter"/>
                <a:cs typeface="American Typewriter"/>
              </a:rPr>
              <a:t>that we are </a:t>
            </a:r>
            <a:r>
              <a:rPr lang="en-US" dirty="0" smtClean="0">
                <a:solidFill>
                  <a:srgbClr val="000000"/>
                </a:solidFill>
                <a:latin typeface="American Typewriter"/>
                <a:cs typeface="American Typewriter"/>
              </a:rPr>
              <a:t>reading</a:t>
            </a:r>
          </a:p>
          <a:p>
            <a:r>
              <a:rPr lang="en-US" dirty="0" smtClean="0">
                <a:solidFill>
                  <a:srgbClr val="000000"/>
                </a:solidFill>
                <a:latin typeface="American Typewriter"/>
                <a:cs typeface="American Typewriter"/>
              </a:rPr>
              <a:t>Sight words </a:t>
            </a:r>
            <a:r>
              <a:rPr lang="en-US" dirty="0" smtClean="0">
                <a:solidFill>
                  <a:srgbClr val="F3737F"/>
                </a:solidFill>
                <a:latin typeface="American Typewriter"/>
                <a:cs typeface="American Typewriter"/>
              </a:rPr>
              <a:t>are also </a:t>
            </a:r>
            <a:r>
              <a:rPr lang="en-US" dirty="0" smtClean="0">
                <a:solidFill>
                  <a:srgbClr val="000000"/>
                </a:solidFill>
                <a:latin typeface="American Typewriter"/>
                <a:cs typeface="American Typewriter"/>
              </a:rPr>
              <a:t>commonly </a:t>
            </a:r>
            <a:r>
              <a:rPr lang="en-US" dirty="0" smtClean="0">
                <a:solidFill>
                  <a:srgbClr val="F3737F"/>
                </a:solidFill>
                <a:latin typeface="American Typewriter"/>
                <a:cs typeface="American Typewriter"/>
              </a:rPr>
              <a:t>known as </a:t>
            </a:r>
            <a:r>
              <a:rPr lang="en-US" dirty="0" smtClean="0">
                <a:solidFill>
                  <a:srgbClr val="000000"/>
                </a:solidFill>
                <a:latin typeface="American Typewriter"/>
                <a:cs typeface="American Typewriter"/>
              </a:rPr>
              <a:t>“High Frequency Words” because </a:t>
            </a:r>
            <a:r>
              <a:rPr lang="en-US" dirty="0" smtClean="0">
                <a:solidFill>
                  <a:srgbClr val="F3737F"/>
                </a:solidFill>
                <a:latin typeface="American Typewriter"/>
                <a:cs typeface="American Typewriter"/>
              </a:rPr>
              <a:t>they</a:t>
            </a:r>
            <a:r>
              <a:rPr lang="en-US" dirty="0" smtClean="0">
                <a:solidFill>
                  <a:srgbClr val="000000"/>
                </a:solidFill>
                <a:latin typeface="American Typewriter"/>
                <a:cs typeface="American Typewriter"/>
              </a:rPr>
              <a:t> appear quite frequently </a:t>
            </a:r>
            <a:r>
              <a:rPr lang="en-US" dirty="0" smtClean="0">
                <a:solidFill>
                  <a:srgbClr val="F3737F"/>
                </a:solidFill>
                <a:latin typeface="American Typewriter"/>
                <a:cs typeface="American Typewriter"/>
              </a:rPr>
              <a:t>in the </a:t>
            </a:r>
            <a:r>
              <a:rPr lang="en-US" dirty="0" smtClean="0">
                <a:solidFill>
                  <a:srgbClr val="000000"/>
                </a:solidFill>
                <a:latin typeface="American Typewriter"/>
                <a:cs typeface="American Typewriter"/>
              </a:rPr>
              <a:t>books </a:t>
            </a:r>
            <a:r>
              <a:rPr lang="en-US" dirty="0" smtClean="0">
                <a:solidFill>
                  <a:srgbClr val="F3737F"/>
                </a:solidFill>
                <a:latin typeface="American Typewriter"/>
                <a:cs typeface="American Typewriter"/>
              </a:rPr>
              <a:t>and</a:t>
            </a:r>
            <a:r>
              <a:rPr lang="en-US" dirty="0" smtClean="0">
                <a:solidFill>
                  <a:srgbClr val="000000"/>
                </a:solidFill>
                <a:latin typeface="American Typewriter"/>
                <a:cs typeface="American Typewriter"/>
              </a:rPr>
              <a:t> </a:t>
            </a:r>
            <a:r>
              <a:rPr lang="en-US" dirty="0" smtClean="0">
                <a:solidFill>
                  <a:srgbClr val="F3737F"/>
                </a:solidFill>
                <a:latin typeface="American Typewriter"/>
                <a:cs typeface="American Typewriter"/>
              </a:rPr>
              <a:t>words that we are</a:t>
            </a:r>
            <a:r>
              <a:rPr lang="en-US" dirty="0" smtClean="0">
                <a:solidFill>
                  <a:srgbClr val="000000"/>
                </a:solidFill>
                <a:latin typeface="American Typewriter"/>
                <a:cs typeface="American Typewriter"/>
              </a:rPr>
              <a:t> reading</a:t>
            </a:r>
          </a:p>
          <a:p>
            <a:r>
              <a:rPr lang="en-US" dirty="0" smtClean="0">
                <a:solidFill>
                  <a:srgbClr val="000000"/>
                </a:solidFill>
                <a:latin typeface="American Typewriter"/>
                <a:cs typeface="American Typewriter"/>
              </a:rPr>
              <a:t>Examples: </a:t>
            </a:r>
            <a:r>
              <a:rPr lang="en-US" dirty="0" smtClean="0">
                <a:solidFill>
                  <a:srgbClr val="F3737F"/>
                </a:solidFill>
                <a:latin typeface="American Typewriter"/>
                <a:cs typeface="American Typewriter"/>
              </a:rPr>
              <a:t>a</a:t>
            </a:r>
            <a:r>
              <a:rPr lang="en-US" dirty="0" smtClean="0">
                <a:solidFill>
                  <a:srgbClr val="000000"/>
                </a:solidFill>
                <a:latin typeface="American Typewriter"/>
                <a:cs typeface="American Typewriter"/>
              </a:rPr>
              <a:t>, </a:t>
            </a:r>
            <a:r>
              <a:rPr lang="en-US" dirty="0" smtClean="0">
                <a:solidFill>
                  <a:srgbClr val="F3737F"/>
                </a:solidFill>
                <a:latin typeface="American Typewriter"/>
                <a:cs typeface="American Typewriter"/>
              </a:rPr>
              <a:t>the</a:t>
            </a:r>
            <a:r>
              <a:rPr lang="en-US" dirty="0" smtClean="0">
                <a:solidFill>
                  <a:srgbClr val="000000"/>
                </a:solidFill>
                <a:latin typeface="American Typewriter"/>
                <a:cs typeface="American Typewriter"/>
              </a:rPr>
              <a:t>, </a:t>
            </a:r>
            <a:r>
              <a:rPr lang="en-US" dirty="0" smtClean="0">
                <a:solidFill>
                  <a:srgbClr val="F3737F"/>
                </a:solidFill>
                <a:latin typeface="American Typewriter"/>
                <a:cs typeface="American Typewriter"/>
              </a:rPr>
              <a:t>I</a:t>
            </a:r>
            <a:r>
              <a:rPr lang="en-US" dirty="0" smtClean="0">
                <a:solidFill>
                  <a:srgbClr val="000000"/>
                </a:solidFill>
                <a:latin typeface="American Typewriter"/>
                <a:cs typeface="American Typewriter"/>
              </a:rPr>
              <a:t>, </a:t>
            </a:r>
            <a:r>
              <a:rPr lang="en-US" dirty="0" smtClean="0">
                <a:solidFill>
                  <a:srgbClr val="F3737F"/>
                </a:solidFill>
                <a:latin typeface="American Typewriter"/>
                <a:cs typeface="American Typewriter"/>
              </a:rPr>
              <a:t>she</a:t>
            </a:r>
            <a:r>
              <a:rPr lang="en-US" dirty="0" smtClean="0">
                <a:solidFill>
                  <a:srgbClr val="000000"/>
                </a:solidFill>
                <a:latin typeface="American Typewriter"/>
                <a:cs typeface="American Typewriter"/>
              </a:rPr>
              <a:t>, </a:t>
            </a:r>
            <a:r>
              <a:rPr lang="en-US" dirty="0" smtClean="0">
                <a:solidFill>
                  <a:srgbClr val="F3737F"/>
                </a:solidFill>
                <a:latin typeface="American Typewriter"/>
                <a:cs typeface="American Typewriter"/>
              </a:rPr>
              <a:t>he</a:t>
            </a:r>
            <a:r>
              <a:rPr lang="en-US" dirty="0" smtClean="0">
                <a:solidFill>
                  <a:srgbClr val="000000"/>
                </a:solidFill>
                <a:latin typeface="American Typewriter"/>
                <a:cs typeface="American Typewriter"/>
              </a:rPr>
              <a:t>, </a:t>
            </a:r>
            <a:r>
              <a:rPr lang="en-US" dirty="0" smtClean="0">
                <a:solidFill>
                  <a:srgbClr val="F3737F"/>
                </a:solidFill>
                <a:latin typeface="American Typewriter"/>
                <a:cs typeface="American Typewriter"/>
              </a:rPr>
              <a:t>in</a:t>
            </a:r>
            <a:r>
              <a:rPr lang="en-US" dirty="0" smtClean="0">
                <a:solidFill>
                  <a:srgbClr val="000000"/>
                </a:solidFill>
                <a:latin typeface="American Typewriter"/>
                <a:cs typeface="American Typewriter"/>
              </a:rPr>
              <a:t>, </a:t>
            </a:r>
            <a:r>
              <a:rPr lang="en-US" dirty="0" smtClean="0">
                <a:solidFill>
                  <a:srgbClr val="F3737F"/>
                </a:solidFill>
                <a:latin typeface="American Typewriter"/>
                <a:cs typeface="American Typewriter"/>
              </a:rPr>
              <a:t>that</a:t>
            </a:r>
            <a:r>
              <a:rPr lang="en-US" dirty="0" smtClean="0">
                <a:solidFill>
                  <a:srgbClr val="000000"/>
                </a:solidFill>
                <a:latin typeface="American Typewriter"/>
                <a:cs typeface="American Typewriter"/>
              </a:rPr>
              <a:t>, </a:t>
            </a:r>
            <a:r>
              <a:rPr lang="en-US" dirty="0" smtClean="0">
                <a:solidFill>
                  <a:srgbClr val="F3737F"/>
                </a:solidFill>
                <a:latin typeface="American Typewriter"/>
                <a:cs typeface="American Typewriter"/>
              </a:rPr>
              <a:t>what</a:t>
            </a:r>
            <a:r>
              <a:rPr lang="en-US" dirty="0" smtClean="0">
                <a:solidFill>
                  <a:srgbClr val="000000"/>
                </a:solidFill>
                <a:latin typeface="American Typewriter"/>
                <a:cs typeface="American Typewriter"/>
              </a:rPr>
              <a:t>, </a:t>
            </a:r>
            <a:r>
              <a:rPr lang="en-US" dirty="0" smtClean="0">
                <a:solidFill>
                  <a:srgbClr val="F3737F"/>
                </a:solidFill>
                <a:latin typeface="American Typewriter"/>
                <a:cs typeface="American Typewriter"/>
              </a:rPr>
              <a:t>on</a:t>
            </a:r>
            <a:r>
              <a:rPr lang="en-US" dirty="0" smtClean="0">
                <a:solidFill>
                  <a:srgbClr val="000000"/>
                </a:solidFill>
                <a:latin typeface="American Typewriter"/>
                <a:cs typeface="American Typewriter"/>
              </a:rPr>
              <a:t> etc.</a:t>
            </a:r>
            <a:endParaRPr lang="en-US" dirty="0">
              <a:solidFill>
                <a:srgbClr val="000000"/>
              </a:solidFill>
              <a:latin typeface="American Typewriter"/>
              <a:cs typeface="American Typewriter"/>
            </a:endParaRPr>
          </a:p>
        </p:txBody>
      </p:sp>
      <p:pic>
        <p:nvPicPr>
          <p:cNvPr id="4098" name="Picture 2" descr="http://languagearts.k12flash.com/sight_dolch_word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502" y="1097649"/>
            <a:ext cx="1888658" cy="15738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American Typewriter"/>
                <a:cs typeface="American Typewriter"/>
              </a:rPr>
              <a:t>What Are “Sight Words” cont…</a:t>
            </a:r>
            <a:endParaRPr lang="en-US" dirty="0"/>
          </a:p>
        </p:txBody>
      </p:sp>
      <p:sp>
        <p:nvSpPr>
          <p:cNvPr id="3" name="Content Placeholder 2"/>
          <p:cNvSpPr>
            <a:spLocks noGrp="1"/>
          </p:cNvSpPr>
          <p:nvPr>
            <p:ph idx="1"/>
          </p:nvPr>
        </p:nvSpPr>
        <p:spPr>
          <a:xfrm>
            <a:off x="1089024" y="1426125"/>
            <a:ext cx="7272339" cy="4324257"/>
          </a:xfrm>
        </p:spPr>
        <p:txBody>
          <a:bodyPr>
            <a:normAutofit lnSpcReduction="10000"/>
          </a:bodyPr>
          <a:lstStyle/>
          <a:p>
            <a:r>
              <a:rPr lang="en-US" dirty="0" smtClean="0">
                <a:solidFill>
                  <a:srgbClr val="000000"/>
                </a:solidFill>
                <a:latin typeface="American Typewriter"/>
                <a:cs typeface="American Typewriter"/>
              </a:rPr>
              <a:t>In kindergarten, every child must leave knowing 100 sight words</a:t>
            </a:r>
          </a:p>
          <a:p>
            <a:r>
              <a:rPr lang="en-US" dirty="0" smtClean="0">
                <a:solidFill>
                  <a:srgbClr val="000000"/>
                </a:solidFill>
                <a:latin typeface="American Typewriter"/>
                <a:cs typeface="American Typewriter"/>
              </a:rPr>
              <a:t>These are grouped by lists of ten, so every child will master List 1 – List 10</a:t>
            </a:r>
          </a:p>
          <a:p>
            <a:r>
              <a:rPr lang="en-US" dirty="0" smtClean="0">
                <a:solidFill>
                  <a:srgbClr val="000000"/>
                </a:solidFill>
                <a:latin typeface="American Typewriter"/>
                <a:cs typeface="American Typewriter"/>
              </a:rPr>
              <a:t>This list can be found in your child’s literacy packet</a:t>
            </a:r>
          </a:p>
          <a:p>
            <a:r>
              <a:rPr lang="en-US" dirty="0" smtClean="0">
                <a:solidFill>
                  <a:srgbClr val="000000"/>
                </a:solidFill>
                <a:latin typeface="American Typewriter"/>
                <a:cs typeface="American Typewriter"/>
              </a:rPr>
              <a:t>If your child does not master these sight words by the end of kindergarten, they will fall behind in their reading and comprehension in the coming years</a:t>
            </a:r>
          </a:p>
        </p:txBody>
      </p:sp>
      <p:pic>
        <p:nvPicPr>
          <p:cNvPr id="4" name="Picture 2" descr="http://languagearts.k12flash.com/sight_dolch_word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937" y="5193659"/>
            <a:ext cx="1888658" cy="15738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American Typewriter"/>
                <a:cs typeface="American Typewriter"/>
              </a:rPr>
              <a:t>How to Practice at Home</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000000"/>
                </a:solidFill>
                <a:latin typeface="American Typewriter"/>
                <a:cs typeface="American Typewriter"/>
              </a:rPr>
              <a:t>Know what list your child is on</a:t>
            </a:r>
          </a:p>
          <a:p>
            <a:r>
              <a:rPr lang="en-US" dirty="0" smtClean="0">
                <a:solidFill>
                  <a:srgbClr val="000000"/>
                </a:solidFill>
                <a:latin typeface="American Typewriter"/>
                <a:cs typeface="American Typewriter"/>
              </a:rPr>
              <a:t>Once you know what list your child is on, then you can introduce 1 new word at a time. Do not move on to new words, until your child has mastered that word. </a:t>
            </a:r>
          </a:p>
          <a:p>
            <a:r>
              <a:rPr lang="en-US" dirty="0" smtClean="0">
                <a:solidFill>
                  <a:srgbClr val="000000"/>
                </a:solidFill>
                <a:latin typeface="American Typewriter"/>
                <a:cs typeface="American Typewriter"/>
              </a:rPr>
              <a:t>Your child will show that he/she has mastered it only if they can say the word quickly, within 5 seconds. If they say it after that, they do not have it memorized.</a:t>
            </a:r>
          </a:p>
          <a:p>
            <a:r>
              <a:rPr lang="en-US" dirty="0" smtClean="0">
                <a:solidFill>
                  <a:srgbClr val="000000"/>
                </a:solidFill>
                <a:latin typeface="American Typewriter"/>
                <a:cs typeface="American Typewriter"/>
              </a:rPr>
              <a:t>Your child does not need to know how to spell it or write, only to identify it by sight.</a:t>
            </a:r>
          </a:p>
          <a:p>
            <a:endParaRPr lang="en-US" dirty="0" smtClean="0"/>
          </a:p>
        </p:txBody>
      </p:sp>
      <p:pic>
        <p:nvPicPr>
          <p:cNvPr id="5122" name="Picture 2" descr="http://teacherweb.com/FL/SpringwoodElementary/MrsCorrigan/Clip-art-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356" y="834064"/>
            <a:ext cx="1578714" cy="1559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American Typewriter"/>
                <a:cs typeface="American Typewriter"/>
              </a:rPr>
              <a:t>How to Practice at Home cont…</a:t>
            </a:r>
            <a:endParaRPr lang="en-US" dirty="0"/>
          </a:p>
        </p:txBody>
      </p:sp>
      <p:sp>
        <p:nvSpPr>
          <p:cNvPr id="3" name="Content Placeholder 2"/>
          <p:cNvSpPr>
            <a:spLocks noGrp="1"/>
          </p:cNvSpPr>
          <p:nvPr>
            <p:ph idx="1"/>
          </p:nvPr>
        </p:nvSpPr>
        <p:spPr/>
        <p:txBody>
          <a:bodyPr/>
          <a:lstStyle/>
          <a:p>
            <a:r>
              <a:rPr lang="en-US" dirty="0" smtClean="0">
                <a:solidFill>
                  <a:srgbClr val="000000"/>
                </a:solidFill>
                <a:latin typeface="American Typewriter"/>
                <a:cs typeface="American Typewriter"/>
              </a:rPr>
              <a:t>Example Schedule of teaching new word…</a:t>
            </a:r>
          </a:p>
          <a:p>
            <a:pPr lvl="2"/>
            <a:r>
              <a:rPr lang="en-US" dirty="0" smtClean="0">
                <a:solidFill>
                  <a:srgbClr val="000000"/>
                </a:solidFill>
                <a:latin typeface="American Typewriter"/>
                <a:cs typeface="American Typewriter"/>
              </a:rPr>
              <a:t>Monday: teach “a”</a:t>
            </a:r>
          </a:p>
          <a:p>
            <a:pPr lvl="2"/>
            <a:r>
              <a:rPr lang="en-US" dirty="0" smtClean="0">
                <a:solidFill>
                  <a:srgbClr val="000000"/>
                </a:solidFill>
                <a:latin typeface="American Typewriter"/>
                <a:cs typeface="American Typewriter"/>
              </a:rPr>
              <a:t>Tuesday: review “a” and if mastered teach “she”</a:t>
            </a:r>
          </a:p>
          <a:p>
            <a:pPr lvl="2"/>
            <a:r>
              <a:rPr lang="en-US" dirty="0" smtClean="0">
                <a:solidFill>
                  <a:srgbClr val="000000"/>
                </a:solidFill>
                <a:latin typeface="American Typewriter"/>
                <a:cs typeface="American Typewriter"/>
              </a:rPr>
              <a:t>Wednesday: review “a”, “she”</a:t>
            </a:r>
          </a:p>
          <a:p>
            <a:pPr lvl="2"/>
            <a:r>
              <a:rPr lang="en-US" dirty="0" smtClean="0">
                <a:solidFill>
                  <a:srgbClr val="000000"/>
                </a:solidFill>
                <a:latin typeface="American Typewriter"/>
                <a:cs typeface="American Typewriter"/>
              </a:rPr>
              <a:t>Thursday: review “a”, “she”,  and teach “he”</a:t>
            </a:r>
          </a:p>
          <a:p>
            <a:pPr lvl="2"/>
            <a:r>
              <a:rPr lang="en-US" dirty="0" smtClean="0">
                <a:solidFill>
                  <a:srgbClr val="000000"/>
                </a:solidFill>
                <a:latin typeface="American Typewriter"/>
                <a:cs typeface="American Typewriter"/>
              </a:rPr>
              <a:t>Etc…</a:t>
            </a:r>
          </a:p>
        </p:txBody>
      </p:sp>
      <p:pic>
        <p:nvPicPr>
          <p:cNvPr id="4" name="Picture 2" descr="http://teacherweb.com/FL/SpringwoodElementary/MrsCorrigan/Clip-art-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1216" y="4371677"/>
            <a:ext cx="2004600" cy="1979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American Typewriter"/>
                <a:cs typeface="American Typewriter"/>
              </a:rPr>
              <a:t>How to Practice at Home cont…</a:t>
            </a:r>
            <a:endParaRPr lang="en-US" dirty="0"/>
          </a:p>
        </p:txBody>
      </p:sp>
      <p:sp>
        <p:nvSpPr>
          <p:cNvPr id="3" name="Content Placeholder 2"/>
          <p:cNvSpPr>
            <a:spLocks noGrp="1"/>
          </p:cNvSpPr>
          <p:nvPr>
            <p:ph idx="1"/>
          </p:nvPr>
        </p:nvSpPr>
        <p:spPr>
          <a:xfrm>
            <a:off x="312411" y="1852010"/>
            <a:ext cx="5111360" cy="4324257"/>
          </a:xfrm>
        </p:spPr>
        <p:txBody>
          <a:bodyPr/>
          <a:lstStyle/>
          <a:p>
            <a:r>
              <a:rPr lang="en-US" dirty="0" smtClean="0">
                <a:solidFill>
                  <a:srgbClr val="000000"/>
                </a:solidFill>
                <a:latin typeface="American Typewriter"/>
                <a:cs typeface="American Typewriter"/>
              </a:rPr>
              <a:t>You can practice “Sight Words” by…</a:t>
            </a:r>
          </a:p>
          <a:p>
            <a:pPr lvl="1"/>
            <a:r>
              <a:rPr lang="en-US" dirty="0" smtClean="0">
                <a:solidFill>
                  <a:srgbClr val="000000"/>
                </a:solidFill>
                <a:latin typeface="American Typewriter"/>
                <a:cs typeface="American Typewriter"/>
              </a:rPr>
              <a:t>Flash cards</a:t>
            </a:r>
          </a:p>
          <a:p>
            <a:pPr lvl="1"/>
            <a:r>
              <a:rPr lang="en-US" dirty="0" smtClean="0">
                <a:solidFill>
                  <a:srgbClr val="000000"/>
                </a:solidFill>
                <a:latin typeface="American Typewriter"/>
                <a:cs typeface="American Typewriter"/>
              </a:rPr>
              <a:t>Finding them in books together</a:t>
            </a:r>
          </a:p>
          <a:p>
            <a:pPr lvl="1"/>
            <a:r>
              <a:rPr lang="en-US" dirty="0" smtClean="0">
                <a:solidFill>
                  <a:srgbClr val="000000"/>
                </a:solidFill>
                <a:latin typeface="American Typewriter"/>
                <a:cs typeface="American Typewriter"/>
              </a:rPr>
              <a:t>Find them and circling them newspapers, cereal boxes, magazines, etc.</a:t>
            </a:r>
          </a:p>
          <a:p>
            <a:pPr lvl="1"/>
            <a:r>
              <a:rPr lang="en-US" dirty="0" smtClean="0">
                <a:solidFill>
                  <a:srgbClr val="000000"/>
                </a:solidFill>
                <a:latin typeface="American Typewriter"/>
                <a:cs typeface="American Typewriter"/>
              </a:rPr>
              <a:t>Writing them over and over (while saying them) in different colors</a:t>
            </a:r>
          </a:p>
          <a:p>
            <a:pPr lvl="1"/>
            <a:r>
              <a:rPr lang="en-US" dirty="0" smtClean="0">
                <a:solidFill>
                  <a:srgbClr val="000000"/>
                </a:solidFill>
                <a:latin typeface="American Typewriter"/>
                <a:cs typeface="American Typewriter"/>
              </a:rPr>
              <a:t>Etc. (Any way that will help your child learn them!)</a:t>
            </a:r>
          </a:p>
          <a:p>
            <a:pPr lvl="1"/>
            <a:endParaRPr lang="en-US" dirty="0" smtClean="0">
              <a:solidFill>
                <a:srgbClr val="000000"/>
              </a:solidFill>
              <a:latin typeface="American Typewriter"/>
              <a:cs typeface="American Typewriter"/>
            </a:endParaRPr>
          </a:p>
        </p:txBody>
      </p:sp>
      <p:pic>
        <p:nvPicPr>
          <p:cNvPr id="2050" name="Picture 2" descr="printable sight word flashcards.....must remember to do this again ! Worked great for Brann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382" y="1613646"/>
            <a:ext cx="2900640" cy="19352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ainbow sight words. Write word in various colors on each arc of rainbow (word on colored shamr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022" y="3548917"/>
            <a:ext cx="2286000" cy="304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American Typewriter"/>
                <a:cs typeface="American Typewriter"/>
              </a:rPr>
              <a:t>We Will Meet Our Goal!!!</a:t>
            </a:r>
            <a:endParaRPr lang="en-US" b="0" dirty="0"/>
          </a:p>
        </p:txBody>
      </p:sp>
      <p:sp>
        <p:nvSpPr>
          <p:cNvPr id="3" name="Content Placeholder 2"/>
          <p:cNvSpPr>
            <a:spLocks noGrp="1"/>
          </p:cNvSpPr>
          <p:nvPr>
            <p:ph idx="1"/>
          </p:nvPr>
        </p:nvSpPr>
        <p:spPr>
          <a:xfrm>
            <a:off x="287357" y="1613646"/>
            <a:ext cx="4535163" cy="4549159"/>
          </a:xfrm>
        </p:spPr>
        <p:txBody>
          <a:bodyPr>
            <a:normAutofit fontScale="85000" lnSpcReduction="20000"/>
          </a:bodyPr>
          <a:lstStyle/>
          <a:p>
            <a:r>
              <a:rPr lang="en-US" dirty="0" smtClean="0">
                <a:solidFill>
                  <a:srgbClr val="000000"/>
                </a:solidFill>
                <a:latin typeface="American Typewriter"/>
                <a:cs typeface="American Typewriter"/>
              </a:rPr>
              <a:t>Remember our Big Goal for Kindergarten is List 10! We can do this TOGETHER!</a:t>
            </a:r>
          </a:p>
          <a:p>
            <a:r>
              <a:rPr lang="en-US" dirty="0" smtClean="0">
                <a:solidFill>
                  <a:srgbClr val="000000"/>
                </a:solidFill>
                <a:latin typeface="American Typewriter"/>
                <a:cs typeface="American Typewriter"/>
              </a:rPr>
              <a:t>If you have any questions please let us know and if you have any great tips that you can share to help other parents let us know as well so we can spread the word!</a:t>
            </a:r>
          </a:p>
          <a:p>
            <a:r>
              <a:rPr lang="en-US" dirty="0" smtClean="0">
                <a:solidFill>
                  <a:srgbClr val="000000"/>
                </a:solidFill>
                <a:latin typeface="American Typewriter"/>
                <a:cs typeface="American Typewriter"/>
              </a:rPr>
              <a:t>We will be checking our students growth every 2 weeks, to make sure that they are on track. We are looking for parent volunteers to help us test them those Friday mornings. If you are interested, please sign up on our list before you leave tonight!</a:t>
            </a:r>
            <a:endParaRPr lang="en-US" dirty="0"/>
          </a:p>
        </p:txBody>
      </p:sp>
      <p:pic>
        <p:nvPicPr>
          <p:cNvPr id="3074" name="Picture 2" descr="photo 3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457" y="1513437"/>
            <a:ext cx="3343222" cy="25074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oto 1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120" y="4020854"/>
            <a:ext cx="2286000" cy="304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Fun ways to practice</a:t>
            </a:r>
            <a:endParaRPr lang="en-US" dirty="0">
              <a:solidFill>
                <a:schemeClr val="bg1"/>
              </a:solidFill>
            </a:endParaRPr>
          </a:p>
        </p:txBody>
      </p:sp>
      <p:pic>
        <p:nvPicPr>
          <p:cNvPr id="1026" name="Picture 2" descr="Sight Word Practice with a Slap! . Activities for Kids: Adventures In Learning . PBS Parents | P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63" y="1374732"/>
            <a:ext cx="1966586" cy="29516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ere's the bear? Sight word practice.  A great intervention for students that do not know sight words. / could be adapted with colors, letters, and nu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63" y="4638544"/>
            <a:ext cx="2439444" cy="18295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ght word practice on the stairs - a fun hands on learning approach to learn sight w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462" y="1424260"/>
            <a:ext cx="1967737" cy="29516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ll out a word and the kid drives their car and parks it on the correct word. Fun way to practice sight wor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928" y="4605271"/>
            <a:ext cx="1519546" cy="20109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fun way to practice sight words...write them on the white board, call out a sight word and erase them!  You can also do it with math fac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9133" y="1390534"/>
            <a:ext cx="2264295" cy="301906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ight Word Target Practice - Pinned by @PediaStaff – Please Visit  ht.ly/63sNt for all our pediatric therapy pi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805" y="1424259"/>
            <a:ext cx="1832973" cy="29516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ractice sight words with Superheroes - play Superhero Sight Word Mash! (or letters, numbers,etc)  The kids would probably LOVE thi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1959" y="4805687"/>
            <a:ext cx="2225240" cy="2783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ight Word Games - this Sight Word Hunt combines a sensory experience with learn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6975" y="4464697"/>
            <a:ext cx="1466632" cy="312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52127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Ver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99</TotalTime>
  <Words>510</Words>
  <Application>Microsoft Office PowerPoint</Application>
  <PresentationFormat>On-screen Show (4:3)</PresentationFormat>
  <Paragraphs>41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Tradition</vt:lpstr>
      <vt:lpstr>Welcome to  Sight Word Night</vt:lpstr>
      <vt:lpstr>Agenda</vt:lpstr>
      <vt:lpstr>What Are “Sight Words”</vt:lpstr>
      <vt:lpstr>What Are “Sight Words” cont…</vt:lpstr>
      <vt:lpstr>How to Practice at Home</vt:lpstr>
      <vt:lpstr>How to Practice at Home cont…</vt:lpstr>
      <vt:lpstr>How to Practice at Home cont…</vt:lpstr>
      <vt:lpstr>We Will Meet Our Goal!!!</vt:lpstr>
      <vt:lpstr>Fun ways to practice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Sight Word Night</dc:title>
  <dc:creator>Julia Salvador</dc:creator>
  <cp:lastModifiedBy>User</cp:lastModifiedBy>
  <cp:revision>4</cp:revision>
  <dcterms:created xsi:type="dcterms:W3CDTF">2014-09-29T03:45:31Z</dcterms:created>
  <dcterms:modified xsi:type="dcterms:W3CDTF">2014-09-29T18:26:09Z</dcterms:modified>
</cp:coreProperties>
</file>